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9"/>
  </p:notesMasterIdLst>
  <p:sldIdLst>
    <p:sldId id="256" r:id="rId2"/>
    <p:sldId id="260" r:id="rId3"/>
    <p:sldId id="274" r:id="rId4"/>
    <p:sldId id="272" r:id="rId5"/>
    <p:sldId id="262" r:id="rId6"/>
    <p:sldId id="265" r:id="rId7"/>
    <p:sldId id="267" r:id="rId8"/>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9" d="100"/>
          <a:sy n="89" d="100"/>
        </p:scale>
        <p:origin x="-120" y="-3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EAA2D0-5D4F-4438-AF37-AA76F674827E}" type="datetimeFigureOut">
              <a:rPr lang="uk-UA" smtClean="0"/>
              <a:pPr/>
              <a:t>01.05.2013</a:t>
            </a:fld>
            <a:endParaRPr lang="uk-UA"/>
          </a:p>
        </p:txBody>
      </p:sp>
      <p:sp>
        <p:nvSpPr>
          <p:cNvPr id="4" name="Місце для зображення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6" name="Місце для нижнього колонтитула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9023A5-7AAB-47CD-AC2F-78E83A24D2A6}" type="slidenum">
              <a:rPr lang="uk-UA" smtClean="0"/>
              <a:pPr/>
              <a:t>‹#›</a:t>
            </a:fld>
            <a:endParaRPr lang="uk-U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normAutofit/>
          </a:bodyPr>
          <a:lstStyle/>
          <a:p>
            <a:endParaRPr lang="uk-UA" dirty="0"/>
          </a:p>
        </p:txBody>
      </p:sp>
      <p:sp>
        <p:nvSpPr>
          <p:cNvPr id="4" name="Місце для номера слайда 3"/>
          <p:cNvSpPr>
            <a:spLocks noGrp="1"/>
          </p:cNvSpPr>
          <p:nvPr>
            <p:ph type="sldNum" sz="quarter" idx="10"/>
          </p:nvPr>
        </p:nvSpPr>
        <p:spPr/>
        <p:txBody>
          <a:bodyPr/>
          <a:lstStyle/>
          <a:p>
            <a:fld id="{FF9023A5-7AAB-47CD-AC2F-78E83A24D2A6}" type="slidenum">
              <a:rPr lang="uk-UA" smtClean="0"/>
              <a:pPr/>
              <a:t>2</a:t>
            </a:fld>
            <a:endParaRPr lang="uk-UA"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sp>
        <p:nvSpPr>
          <p:cNvPr id="7" name="Пряма сполучна ліні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uk-UA" smtClean="0"/>
              <a:t>Зразок заголовка</a:t>
            </a:r>
            <a:endParaRPr kumimoji="0" lang="en-US"/>
          </a:p>
        </p:txBody>
      </p:sp>
      <p:sp>
        <p:nvSpPr>
          <p:cNvPr id="9" name="Пі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uk-UA" smtClean="0"/>
              <a:t>Зразок підзаголовка</a:t>
            </a:r>
            <a:endParaRPr kumimoji="0" lang="en-US"/>
          </a:p>
        </p:txBody>
      </p:sp>
      <p:sp>
        <p:nvSpPr>
          <p:cNvPr id="16" name="Місце для дати 15"/>
          <p:cNvSpPr>
            <a:spLocks noGrp="1"/>
          </p:cNvSpPr>
          <p:nvPr>
            <p:ph type="dt" sz="half" idx="10"/>
          </p:nvPr>
        </p:nvSpPr>
        <p:spPr/>
        <p:txBody>
          <a:bodyPr/>
          <a:lstStyle/>
          <a:p>
            <a:fld id="{020B7720-D30A-42F9-AB75-16940F5383E6}" type="datetimeFigureOut">
              <a:rPr lang="uk-UA" smtClean="0"/>
              <a:pPr/>
              <a:t>01.05.2013</a:t>
            </a:fld>
            <a:endParaRPr lang="uk-UA"/>
          </a:p>
        </p:txBody>
      </p:sp>
      <p:sp>
        <p:nvSpPr>
          <p:cNvPr id="2" name="Місце для нижнього колонтитула 1"/>
          <p:cNvSpPr>
            <a:spLocks noGrp="1"/>
          </p:cNvSpPr>
          <p:nvPr>
            <p:ph type="ftr" sz="quarter" idx="11"/>
          </p:nvPr>
        </p:nvSpPr>
        <p:spPr/>
        <p:txBody>
          <a:bodyPr/>
          <a:lstStyle/>
          <a:p>
            <a:endParaRPr lang="uk-UA"/>
          </a:p>
        </p:txBody>
      </p:sp>
      <p:sp>
        <p:nvSpPr>
          <p:cNvPr id="15" name="Місце для номера слайда 14"/>
          <p:cNvSpPr>
            <a:spLocks noGrp="1"/>
          </p:cNvSpPr>
          <p:nvPr>
            <p:ph type="sldNum" sz="quarter" idx="12"/>
          </p:nvPr>
        </p:nvSpPr>
        <p:spPr>
          <a:xfrm>
            <a:off x="8229600" y="6473952"/>
            <a:ext cx="758952" cy="246888"/>
          </a:xfrm>
        </p:spPr>
        <p:txBody>
          <a:bodyPr/>
          <a:lstStyle/>
          <a:p>
            <a:fld id="{5E5A10C5-8AB0-4E5E-B916-75BA44EDDABA}" type="slidenum">
              <a:rPr lang="uk-UA" smtClean="0"/>
              <a:pPr/>
              <a:t>‹#›</a:t>
            </a:fld>
            <a:endParaRPr lang="uk-UA"/>
          </a:p>
        </p:txBody>
      </p:sp>
    </p:spTree>
  </p:cSld>
  <p:clrMapOvr>
    <a:masterClrMapping/>
  </p:clrMapOvr>
  <p:transition>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p:txBody>
          <a:bodyPr vert="eaVer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p>
            <a:fld id="{020B7720-D30A-42F9-AB75-16940F5383E6}" type="datetimeFigureOut">
              <a:rPr lang="uk-UA" smtClean="0"/>
              <a:pPr/>
              <a:t>01.05.2013</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5E5A10C5-8AB0-4E5E-B916-75BA44EDDABA}" type="slidenum">
              <a:rPr lang="uk-UA" smtClean="0"/>
              <a:pPr/>
              <a:t>‹#›</a:t>
            </a:fld>
            <a:endParaRPr lang="uk-UA"/>
          </a:p>
        </p:txBody>
      </p:sp>
    </p:spTree>
  </p:cSld>
  <p:clrMapOvr>
    <a:masterClrMapping/>
  </p:clrMapOvr>
  <p:transition>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6858000" y="549276"/>
            <a:ext cx="1828800" cy="5851525"/>
          </a:xfrm>
        </p:spPr>
        <p:txBody>
          <a:bodyPr vert="eaVert"/>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a:xfrm>
            <a:off x="457200" y="549276"/>
            <a:ext cx="6248400" cy="5851525"/>
          </a:xfrm>
        </p:spPr>
        <p:txBody>
          <a:bodyPr vert="eaVer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p>
            <a:fld id="{020B7720-D30A-42F9-AB75-16940F5383E6}" type="datetimeFigureOut">
              <a:rPr lang="uk-UA" smtClean="0"/>
              <a:pPr/>
              <a:t>01.05.2013</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5E5A10C5-8AB0-4E5E-B916-75BA44EDDABA}" type="slidenum">
              <a:rPr lang="uk-UA" smtClean="0"/>
              <a:pPr/>
              <a:t>‹#›</a:t>
            </a:fld>
            <a:endParaRPr lang="uk-UA"/>
          </a:p>
        </p:txBody>
      </p:sp>
    </p:spTree>
  </p:cSld>
  <p:clrMapOvr>
    <a:masterClrMapping/>
  </p:clrMapOvr>
  <p:transition>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uk-UA" smtClean="0"/>
              <a:t>Зразок заголовка</a:t>
            </a:r>
            <a:endParaRPr kumimoji="0" lang="en-US"/>
          </a:p>
        </p:txBody>
      </p:sp>
      <p:sp>
        <p:nvSpPr>
          <p:cNvPr id="27" name="Місце для вмісту 26"/>
          <p:cNvSpPr>
            <a:spLocks noGrp="1"/>
          </p:cNvSpPr>
          <p:nvPr>
            <p:ph idx="1"/>
          </p:nvPr>
        </p:nvSpPr>
        <p:spPr/>
        <p:txBody>
          <a:body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25" name="Місце для дати 24"/>
          <p:cNvSpPr>
            <a:spLocks noGrp="1"/>
          </p:cNvSpPr>
          <p:nvPr>
            <p:ph type="dt" sz="half" idx="10"/>
          </p:nvPr>
        </p:nvSpPr>
        <p:spPr/>
        <p:txBody>
          <a:bodyPr/>
          <a:lstStyle/>
          <a:p>
            <a:fld id="{020B7720-D30A-42F9-AB75-16940F5383E6}" type="datetimeFigureOut">
              <a:rPr lang="uk-UA" smtClean="0"/>
              <a:pPr/>
              <a:t>01.05.2013</a:t>
            </a:fld>
            <a:endParaRPr lang="uk-UA"/>
          </a:p>
        </p:txBody>
      </p:sp>
      <p:sp>
        <p:nvSpPr>
          <p:cNvPr id="19" name="Місце для нижнього колонтитула 18"/>
          <p:cNvSpPr>
            <a:spLocks noGrp="1"/>
          </p:cNvSpPr>
          <p:nvPr>
            <p:ph type="ftr" sz="quarter" idx="11"/>
          </p:nvPr>
        </p:nvSpPr>
        <p:spPr>
          <a:xfrm>
            <a:off x="3581400" y="76200"/>
            <a:ext cx="2895600" cy="288925"/>
          </a:xfrm>
        </p:spPr>
        <p:txBody>
          <a:bodyPr/>
          <a:lstStyle/>
          <a:p>
            <a:endParaRPr lang="uk-UA"/>
          </a:p>
        </p:txBody>
      </p:sp>
      <p:sp>
        <p:nvSpPr>
          <p:cNvPr id="16" name="Місце для номера слайда 15"/>
          <p:cNvSpPr>
            <a:spLocks noGrp="1"/>
          </p:cNvSpPr>
          <p:nvPr>
            <p:ph type="sldNum" sz="quarter" idx="12"/>
          </p:nvPr>
        </p:nvSpPr>
        <p:spPr>
          <a:xfrm>
            <a:off x="8229600" y="6473952"/>
            <a:ext cx="758952" cy="246888"/>
          </a:xfrm>
        </p:spPr>
        <p:txBody>
          <a:bodyPr/>
          <a:lstStyle/>
          <a:p>
            <a:fld id="{5E5A10C5-8AB0-4E5E-B916-75BA44EDDABA}" type="slidenum">
              <a:rPr lang="uk-UA" smtClean="0"/>
              <a:pPr/>
              <a:t>‹#›</a:t>
            </a:fld>
            <a:endParaRPr lang="uk-UA"/>
          </a:p>
        </p:txBody>
      </p:sp>
    </p:spTree>
  </p:cSld>
  <p:clrMapOvr>
    <a:masterClrMapping/>
  </p:clrMapOvr>
  <p:transition>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озділу">
    <p:bg>
      <p:bgRef idx="1003">
        <a:schemeClr val="bg2"/>
      </p:bgRef>
    </p:bg>
    <p:spTree>
      <p:nvGrpSpPr>
        <p:cNvPr id="1" name=""/>
        <p:cNvGrpSpPr/>
        <p:nvPr/>
      </p:nvGrpSpPr>
      <p:grpSpPr>
        <a:xfrm>
          <a:off x="0" y="0"/>
          <a:ext cx="0" cy="0"/>
          <a:chOff x="0" y="0"/>
          <a:chExt cx="0" cy="0"/>
        </a:xfrm>
      </p:grpSpPr>
      <p:sp>
        <p:nvSpPr>
          <p:cNvPr id="7" name="Пряма сполучна ліні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Місце для тексту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uk-UA" smtClean="0"/>
              <a:t>Зразок тексту</a:t>
            </a:r>
          </a:p>
        </p:txBody>
      </p:sp>
      <p:sp>
        <p:nvSpPr>
          <p:cNvPr id="19" name="Місце для дати 18"/>
          <p:cNvSpPr>
            <a:spLocks noGrp="1"/>
          </p:cNvSpPr>
          <p:nvPr>
            <p:ph type="dt" sz="half" idx="10"/>
          </p:nvPr>
        </p:nvSpPr>
        <p:spPr/>
        <p:txBody>
          <a:bodyPr/>
          <a:lstStyle/>
          <a:p>
            <a:fld id="{020B7720-D30A-42F9-AB75-16940F5383E6}" type="datetimeFigureOut">
              <a:rPr lang="uk-UA" smtClean="0"/>
              <a:pPr/>
              <a:t>01.05.2013</a:t>
            </a:fld>
            <a:endParaRPr lang="uk-UA"/>
          </a:p>
        </p:txBody>
      </p:sp>
      <p:sp>
        <p:nvSpPr>
          <p:cNvPr id="11" name="Місце для нижнього колонтитула 10"/>
          <p:cNvSpPr>
            <a:spLocks noGrp="1"/>
          </p:cNvSpPr>
          <p:nvPr>
            <p:ph type="ftr" sz="quarter" idx="11"/>
          </p:nvPr>
        </p:nvSpPr>
        <p:spPr/>
        <p:txBody>
          <a:bodyPr/>
          <a:lstStyle/>
          <a:p>
            <a:endParaRPr lang="uk-UA"/>
          </a:p>
        </p:txBody>
      </p:sp>
      <p:sp>
        <p:nvSpPr>
          <p:cNvPr id="16" name="Місце для номера слайда 15"/>
          <p:cNvSpPr>
            <a:spLocks noGrp="1"/>
          </p:cNvSpPr>
          <p:nvPr>
            <p:ph type="sldNum" sz="quarter" idx="12"/>
          </p:nvPr>
        </p:nvSpPr>
        <p:spPr/>
        <p:txBody>
          <a:bodyPr/>
          <a:lstStyle/>
          <a:p>
            <a:fld id="{5E5A10C5-8AB0-4E5E-B916-75BA44EDDABA}" type="slidenum">
              <a:rPr lang="uk-UA" smtClean="0"/>
              <a:pPr/>
              <a:t>‹#›</a:t>
            </a:fld>
            <a:endParaRPr lang="uk-UA"/>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uk-UA" smtClean="0"/>
              <a:t>Зразок заголовка</a:t>
            </a:r>
            <a:endParaRPr kumimoji="0" lang="en-US"/>
          </a:p>
        </p:txBody>
      </p:sp>
    </p:spTree>
  </p:cSld>
  <p:clrMapOvr>
    <a:overrideClrMapping bg1="dk1" tx1="lt1" bg2="dk2" tx2="lt2" accent1="accent1" accent2="accent2" accent3="accent3" accent4="accent4" accent5="accent5" accent6="accent6" hlink="hlink" folHlink="folHlink"/>
  </p:clrMapOvr>
  <p:transition>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uk-UA" smtClean="0"/>
              <a:t>Зразок заголовка</a:t>
            </a:r>
            <a:endParaRPr kumimoji="0" lang="en-US"/>
          </a:p>
        </p:txBody>
      </p:sp>
      <p:sp>
        <p:nvSpPr>
          <p:cNvPr id="14" name="Місце для вмісту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13" name="Місце для вмісту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21" name="Місце для дати 20"/>
          <p:cNvSpPr>
            <a:spLocks noGrp="1"/>
          </p:cNvSpPr>
          <p:nvPr>
            <p:ph type="dt" sz="half" idx="10"/>
          </p:nvPr>
        </p:nvSpPr>
        <p:spPr/>
        <p:txBody>
          <a:bodyPr/>
          <a:lstStyle/>
          <a:p>
            <a:fld id="{020B7720-D30A-42F9-AB75-16940F5383E6}" type="datetimeFigureOut">
              <a:rPr lang="uk-UA" smtClean="0"/>
              <a:pPr/>
              <a:t>01.05.2013</a:t>
            </a:fld>
            <a:endParaRPr lang="uk-UA"/>
          </a:p>
        </p:txBody>
      </p:sp>
      <p:sp>
        <p:nvSpPr>
          <p:cNvPr id="10" name="Місце для нижнього колонтитула 9"/>
          <p:cNvSpPr>
            <a:spLocks noGrp="1"/>
          </p:cNvSpPr>
          <p:nvPr>
            <p:ph type="ftr" sz="quarter" idx="11"/>
          </p:nvPr>
        </p:nvSpPr>
        <p:spPr/>
        <p:txBody>
          <a:bodyPr/>
          <a:lstStyle/>
          <a:p>
            <a:endParaRPr lang="uk-UA"/>
          </a:p>
        </p:txBody>
      </p:sp>
      <p:sp>
        <p:nvSpPr>
          <p:cNvPr id="31" name="Місце для номера слайда 30"/>
          <p:cNvSpPr>
            <a:spLocks noGrp="1"/>
          </p:cNvSpPr>
          <p:nvPr>
            <p:ph type="sldNum" sz="quarter" idx="12"/>
          </p:nvPr>
        </p:nvSpPr>
        <p:spPr/>
        <p:txBody>
          <a:bodyPr/>
          <a:lstStyle/>
          <a:p>
            <a:fld id="{5E5A10C5-8AB0-4E5E-B916-75BA44EDDABA}" type="slidenum">
              <a:rPr lang="uk-UA" smtClean="0"/>
              <a:pPr/>
              <a:t>‹#›</a:t>
            </a:fld>
            <a:endParaRPr lang="uk-UA"/>
          </a:p>
        </p:txBody>
      </p:sp>
    </p:spTree>
  </p:cSld>
  <p:clrMapOvr>
    <a:masterClrMapping/>
  </p:clrMapOvr>
  <p:transition>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Порівняння">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uk-UA" smtClean="0"/>
              <a:t>Зразок заголовка</a:t>
            </a:r>
            <a:endParaRPr kumimoji="0" lang="en-US"/>
          </a:p>
        </p:txBody>
      </p:sp>
      <p:sp>
        <p:nvSpPr>
          <p:cNvPr id="13" name="Місце для тексту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uk-UA" smtClean="0"/>
              <a:t>Зразок тексту</a:t>
            </a:r>
          </a:p>
        </p:txBody>
      </p:sp>
      <p:sp>
        <p:nvSpPr>
          <p:cNvPr id="25" name="Місце для тексту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uk-UA" smtClean="0"/>
              <a:t>Зразок тексту</a:t>
            </a:r>
          </a:p>
        </p:txBody>
      </p:sp>
      <p:sp>
        <p:nvSpPr>
          <p:cNvPr id="4" name="Місце для вмісту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28" name="Місце для вмісту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10" name="Місце для дати 9"/>
          <p:cNvSpPr>
            <a:spLocks noGrp="1"/>
          </p:cNvSpPr>
          <p:nvPr>
            <p:ph type="dt" sz="half" idx="10"/>
          </p:nvPr>
        </p:nvSpPr>
        <p:spPr/>
        <p:txBody>
          <a:bodyPr/>
          <a:lstStyle/>
          <a:p>
            <a:fld id="{020B7720-D30A-42F9-AB75-16940F5383E6}" type="datetimeFigureOut">
              <a:rPr lang="uk-UA" smtClean="0"/>
              <a:pPr/>
              <a:t>01.05.2013</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a:xfrm>
            <a:off x="8229600" y="6477000"/>
            <a:ext cx="762000" cy="246888"/>
          </a:xfrm>
        </p:spPr>
        <p:txBody>
          <a:bodyPr/>
          <a:lstStyle/>
          <a:p>
            <a:fld id="{5E5A10C5-8AB0-4E5E-B916-75BA44EDDABA}" type="slidenum">
              <a:rPr lang="uk-UA" smtClean="0"/>
              <a:pPr/>
              <a:t>‹#›</a:t>
            </a:fld>
            <a:endParaRPr lang="uk-UA"/>
          </a:p>
        </p:txBody>
      </p:sp>
      <p:sp>
        <p:nvSpPr>
          <p:cNvPr id="11" name="Пряма сполучна ліні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uk-UA" smtClean="0"/>
              <a:t>Зразок заголовка</a:t>
            </a:r>
            <a:endParaRPr kumimoji="0" lang="en-US"/>
          </a:p>
        </p:txBody>
      </p:sp>
      <p:sp>
        <p:nvSpPr>
          <p:cNvPr id="12" name="Місце для дати 11"/>
          <p:cNvSpPr>
            <a:spLocks noGrp="1"/>
          </p:cNvSpPr>
          <p:nvPr>
            <p:ph type="dt" sz="half" idx="10"/>
          </p:nvPr>
        </p:nvSpPr>
        <p:spPr/>
        <p:txBody>
          <a:bodyPr/>
          <a:lstStyle/>
          <a:p>
            <a:fld id="{020B7720-D30A-42F9-AB75-16940F5383E6}" type="datetimeFigureOut">
              <a:rPr lang="uk-UA" smtClean="0"/>
              <a:pPr/>
              <a:t>01.05.2013</a:t>
            </a:fld>
            <a:endParaRPr lang="uk-UA"/>
          </a:p>
        </p:txBody>
      </p:sp>
      <p:sp>
        <p:nvSpPr>
          <p:cNvPr id="21" name="Місце для нижнього колонтитула 20"/>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5E5A10C5-8AB0-4E5E-B916-75BA44EDDABA}" type="slidenum">
              <a:rPr lang="uk-UA" smtClean="0"/>
              <a:pPr/>
              <a:t>‹#›</a:t>
            </a:fld>
            <a:endParaRPr lang="uk-UA"/>
          </a:p>
        </p:txBody>
      </p:sp>
    </p:spTree>
  </p:cSld>
  <p:clrMapOvr>
    <a:masterClrMapping/>
  </p:clrMapOvr>
  <p:transition>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ий слайд">
    <p:spTree>
      <p:nvGrpSpPr>
        <p:cNvPr id="1" name=""/>
        <p:cNvGrpSpPr/>
        <p:nvPr/>
      </p:nvGrpSpPr>
      <p:grpSpPr>
        <a:xfrm>
          <a:off x="0" y="0"/>
          <a:ext cx="0" cy="0"/>
          <a:chOff x="0" y="0"/>
          <a:chExt cx="0" cy="0"/>
        </a:xfrm>
      </p:grpSpPr>
      <p:sp>
        <p:nvSpPr>
          <p:cNvPr id="3" name="Місце для дати 2"/>
          <p:cNvSpPr>
            <a:spLocks noGrp="1"/>
          </p:cNvSpPr>
          <p:nvPr>
            <p:ph type="dt" sz="half" idx="10"/>
          </p:nvPr>
        </p:nvSpPr>
        <p:spPr/>
        <p:txBody>
          <a:bodyPr/>
          <a:lstStyle/>
          <a:p>
            <a:fld id="{020B7720-D30A-42F9-AB75-16940F5383E6}" type="datetimeFigureOut">
              <a:rPr lang="uk-UA" smtClean="0"/>
              <a:pPr/>
              <a:t>01.05.2013</a:t>
            </a:fld>
            <a:endParaRPr lang="uk-UA"/>
          </a:p>
        </p:txBody>
      </p:sp>
      <p:sp>
        <p:nvSpPr>
          <p:cNvPr id="24" name="Місце для нижнього колонтитула 23"/>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5E5A10C5-8AB0-4E5E-B916-75BA44EDDABA}" type="slidenum">
              <a:rPr lang="uk-UA" smtClean="0"/>
              <a:pPr/>
              <a:t>‹#›</a:t>
            </a:fld>
            <a:endParaRPr lang="uk-UA"/>
          </a:p>
        </p:txBody>
      </p:sp>
    </p:spTree>
  </p:cSld>
  <p:clrMapOvr>
    <a:masterClrMapping/>
  </p:clrMapOvr>
  <p:transition>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Вміст із підписом">
    <p:spTree>
      <p:nvGrpSpPr>
        <p:cNvPr id="1" name=""/>
        <p:cNvGrpSpPr/>
        <p:nvPr/>
      </p:nvGrpSpPr>
      <p:grpSpPr>
        <a:xfrm>
          <a:off x="0" y="0"/>
          <a:ext cx="0" cy="0"/>
          <a:chOff x="0" y="0"/>
          <a:chExt cx="0" cy="0"/>
        </a:xfrm>
      </p:grpSpPr>
      <p:sp>
        <p:nvSpPr>
          <p:cNvPr id="8" name="Пряма сполучна ліні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uk-UA" smtClean="0"/>
              <a:t>Зразок заголовка</a:t>
            </a:r>
            <a:endParaRPr kumimoji="0" lang="en-US"/>
          </a:p>
        </p:txBody>
      </p:sp>
      <p:sp>
        <p:nvSpPr>
          <p:cNvPr id="26" name="Місце для тексту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uk-UA" smtClean="0"/>
              <a:t>Зразок тексту</a:t>
            </a:r>
          </a:p>
        </p:txBody>
      </p:sp>
      <p:sp>
        <p:nvSpPr>
          <p:cNvPr id="14" name="Місце для вмісту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25" name="Місце для дати 24"/>
          <p:cNvSpPr>
            <a:spLocks noGrp="1"/>
          </p:cNvSpPr>
          <p:nvPr>
            <p:ph type="dt" sz="half" idx="10"/>
          </p:nvPr>
        </p:nvSpPr>
        <p:spPr/>
        <p:txBody>
          <a:bodyPr/>
          <a:lstStyle/>
          <a:p>
            <a:fld id="{020B7720-D30A-42F9-AB75-16940F5383E6}" type="datetimeFigureOut">
              <a:rPr lang="uk-UA" smtClean="0"/>
              <a:pPr/>
              <a:t>01.05.2013</a:t>
            </a:fld>
            <a:endParaRPr lang="uk-UA"/>
          </a:p>
        </p:txBody>
      </p:sp>
      <p:sp>
        <p:nvSpPr>
          <p:cNvPr id="29" name="Місце для нижнього колонтитула 28"/>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5E5A10C5-8AB0-4E5E-B916-75BA44EDDABA}" type="slidenum">
              <a:rPr lang="uk-UA" smtClean="0"/>
              <a:pPr/>
              <a:t>‹#›</a:t>
            </a:fld>
            <a:endParaRPr lang="uk-UA"/>
          </a:p>
        </p:txBody>
      </p:sp>
    </p:spTree>
  </p:cSld>
  <p:clrMapOvr>
    <a:masterClrMapping/>
  </p:clrMapOvr>
  <p:transition>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Зображення з підписом">
    <p:spTree>
      <p:nvGrpSpPr>
        <p:cNvPr id="1" name=""/>
        <p:cNvGrpSpPr/>
        <p:nvPr/>
      </p:nvGrpSpPr>
      <p:grpSpPr>
        <a:xfrm>
          <a:off x="0" y="0"/>
          <a:ext cx="0" cy="0"/>
          <a:chOff x="0" y="0"/>
          <a:chExt cx="0" cy="0"/>
        </a:xfrm>
      </p:grpSpPr>
      <p:sp>
        <p:nvSpPr>
          <p:cNvPr id="13" name="Місце для зображення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uk-UA" smtClean="0"/>
              <a:t>Клацніть піктограму, щоб додати зображення</a:t>
            </a:r>
            <a:endParaRPr kumimoji="0" lang="en-US" dirty="0"/>
          </a:p>
        </p:txBody>
      </p:sp>
      <p:sp>
        <p:nvSpPr>
          <p:cNvPr id="7" name="Місце для дати 6"/>
          <p:cNvSpPr>
            <a:spLocks noGrp="1"/>
          </p:cNvSpPr>
          <p:nvPr>
            <p:ph type="dt" sz="half" idx="10"/>
          </p:nvPr>
        </p:nvSpPr>
        <p:spPr/>
        <p:txBody>
          <a:bodyPr/>
          <a:lstStyle/>
          <a:p>
            <a:fld id="{020B7720-D30A-42F9-AB75-16940F5383E6}" type="datetimeFigureOut">
              <a:rPr lang="uk-UA" smtClean="0"/>
              <a:pPr/>
              <a:t>01.05.2013</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31" name="Місце для номера слайда 30"/>
          <p:cNvSpPr>
            <a:spLocks noGrp="1"/>
          </p:cNvSpPr>
          <p:nvPr>
            <p:ph type="sldNum" sz="quarter" idx="12"/>
          </p:nvPr>
        </p:nvSpPr>
        <p:spPr/>
        <p:txBody>
          <a:bodyPr/>
          <a:lstStyle/>
          <a:p>
            <a:fld id="{5E5A10C5-8AB0-4E5E-B916-75BA44EDDABA}" type="slidenum">
              <a:rPr lang="uk-UA" smtClean="0"/>
              <a:pPr/>
              <a:t>‹#›</a:t>
            </a:fld>
            <a:endParaRPr lang="uk-UA"/>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uk-UA" smtClean="0"/>
              <a:t>Зразок заголовка</a:t>
            </a:r>
            <a:endParaRPr kumimoji="0" lang="en-US"/>
          </a:p>
        </p:txBody>
      </p:sp>
      <p:sp>
        <p:nvSpPr>
          <p:cNvPr id="26" name="Місце для тексту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uk-UA" smtClean="0"/>
              <a:t>Зразок тексту</a:t>
            </a:r>
          </a:p>
        </p:txBody>
      </p:sp>
    </p:spTree>
  </p:cSld>
  <p:clrMapOvr>
    <a:masterClrMapping/>
  </p:clrMapOvr>
  <p:transition>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 сполучна ліні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Місце для тексту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uk-UA" smtClean="0"/>
              <a:t>Зразок тексту</a:t>
            </a:r>
          </a:p>
          <a:p>
            <a:pPr lvl="1" eaLnBrk="1" latinLnBrk="0" hangingPunct="1"/>
            <a:r>
              <a:rPr kumimoji="0" lang="uk-UA" smtClean="0"/>
              <a:t>Другий рівень</a:t>
            </a:r>
          </a:p>
          <a:p>
            <a:pPr lvl="2" eaLnBrk="1" latinLnBrk="0" hangingPunct="1"/>
            <a:r>
              <a:rPr kumimoji="0" lang="uk-UA" smtClean="0"/>
              <a:t>Третій рівень</a:t>
            </a:r>
          </a:p>
          <a:p>
            <a:pPr lvl="3" eaLnBrk="1" latinLnBrk="0" hangingPunct="1"/>
            <a:r>
              <a:rPr kumimoji="0" lang="uk-UA" smtClean="0"/>
              <a:t>Четвертий рівень</a:t>
            </a:r>
          </a:p>
          <a:p>
            <a:pPr lvl="4" eaLnBrk="1" latinLnBrk="0" hangingPunct="1"/>
            <a:r>
              <a:rPr kumimoji="0" lang="uk-UA" smtClean="0"/>
              <a:t>П'ятий рівень</a:t>
            </a:r>
            <a:endParaRPr kumimoji="0" lang="en-US"/>
          </a:p>
        </p:txBody>
      </p:sp>
      <p:sp>
        <p:nvSpPr>
          <p:cNvPr id="11" name="Місце для дати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020B7720-D30A-42F9-AB75-16940F5383E6}" type="datetimeFigureOut">
              <a:rPr lang="uk-UA" smtClean="0"/>
              <a:pPr/>
              <a:t>01.05.2013</a:t>
            </a:fld>
            <a:endParaRPr lang="uk-UA"/>
          </a:p>
        </p:txBody>
      </p:sp>
      <p:sp>
        <p:nvSpPr>
          <p:cNvPr id="28" name="Місце для нижнього колонтитула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uk-UA"/>
          </a:p>
        </p:txBody>
      </p:sp>
      <p:sp>
        <p:nvSpPr>
          <p:cNvPr id="5" name="Місце для номера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5E5A10C5-8AB0-4E5E-B916-75BA44EDDABA}" type="slidenum">
              <a:rPr lang="uk-UA" smtClean="0"/>
              <a:pPr/>
              <a:t>‹#›</a:t>
            </a:fld>
            <a:endParaRPr lang="uk-UA"/>
          </a:p>
        </p:txBody>
      </p:sp>
      <p:sp>
        <p:nvSpPr>
          <p:cNvPr id="10" name="Місце для заголовка 9"/>
          <p:cNvSpPr>
            <a:spLocks noGrp="1"/>
          </p:cNvSpPr>
          <p:nvPr>
            <p:ph type="title"/>
          </p:nvPr>
        </p:nvSpPr>
        <p:spPr>
          <a:xfrm>
            <a:off x="304800" y="457200"/>
            <a:ext cx="8686800" cy="838200"/>
          </a:xfrm>
          <a:prstGeom prst="rect">
            <a:avLst/>
          </a:prstGeom>
        </p:spPr>
        <p:txBody>
          <a:bodyPr vert="horz" anchor="ctr">
            <a:normAutofit/>
          </a:bodyPr>
          <a:lstStyle/>
          <a:p>
            <a:r>
              <a:rPr kumimoji="0" lang="uk-UA" smtClean="0"/>
              <a:t>Зразок заголовка</a:t>
            </a:r>
            <a:endParaRPr kumimoji="0" lang="en-US"/>
          </a:p>
        </p:txBody>
      </p:sp>
      <p:sp>
        <p:nvSpPr>
          <p:cNvPr id="9" name="Пряма сполучна ліні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 сполучна ліні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wipe/>
  </p:transition>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6.jpeg"/><Relationship Id="rId7"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 Id="rId9" Type="http://schemas.openxmlformats.org/officeDocument/2006/relationships/image" Target="../media/image12.jpeg"/></Relationships>
</file>

<file path=ppt/slides/_rels/slide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5" Type="http://schemas.openxmlformats.org/officeDocument/2006/relationships/image" Target="../media/image16.jpeg"/><Relationship Id="rId4" Type="http://schemas.openxmlformats.org/officeDocument/2006/relationships/image" Target="../media/image15.jpeg"/></Relationships>
</file>

<file path=ppt/slides/_rels/slide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85720" y="714356"/>
            <a:ext cx="8423152" cy="1000132"/>
          </a:xfrm>
        </p:spPr>
        <p:txBody>
          <a:bodyPr>
            <a:noAutofit/>
          </a:bodyPr>
          <a:lstStyle/>
          <a:p>
            <a:pPr algn="ctr"/>
            <a:r>
              <a:rPr lang="uk-UA" dirty="0" smtClean="0">
                <a:solidFill>
                  <a:srgbClr val="FF0000"/>
                </a:solidFill>
              </a:rPr>
              <a:t>Форматування таблиць</a:t>
            </a:r>
            <a:endParaRPr lang="uk-UA" dirty="0">
              <a:solidFill>
                <a:srgbClr val="FF0000"/>
              </a:solidFill>
            </a:endParaRPr>
          </a:p>
        </p:txBody>
      </p:sp>
      <p:sp>
        <p:nvSpPr>
          <p:cNvPr id="6" name="TextBox 5"/>
          <p:cNvSpPr txBox="1"/>
          <p:nvPr/>
        </p:nvSpPr>
        <p:spPr>
          <a:xfrm>
            <a:off x="1071538" y="1965790"/>
            <a:ext cx="6858048" cy="3231654"/>
          </a:xfrm>
          <a:prstGeom prst="rect">
            <a:avLst/>
          </a:prstGeom>
          <a:noFill/>
        </p:spPr>
        <p:txBody>
          <a:bodyPr wrap="square" rtlCol="0">
            <a:spAutoFit/>
          </a:bodyPr>
          <a:lstStyle/>
          <a:p>
            <a:pPr algn="ctr">
              <a:lnSpc>
                <a:spcPct val="150000"/>
              </a:lnSpc>
              <a:spcBef>
                <a:spcPct val="0"/>
              </a:spcBef>
            </a:pPr>
            <a:r>
              <a:rPr lang="uk-UA" sz="2800" b="1" dirty="0" smtClean="0">
                <a:solidFill>
                  <a:srgbClr val="C00000"/>
                </a:solidFill>
                <a:latin typeface="Arial" charset="0"/>
              </a:rPr>
              <a:t>План</a:t>
            </a:r>
          </a:p>
          <a:p>
            <a:pPr lvl="1" indent="-342900">
              <a:lnSpc>
                <a:spcPct val="150000"/>
              </a:lnSpc>
              <a:spcBef>
                <a:spcPct val="0"/>
              </a:spcBef>
              <a:buClr>
                <a:srgbClr val="006600"/>
              </a:buClr>
              <a:buFontTx/>
              <a:buAutoNum type="arabicPeriod"/>
            </a:pPr>
            <a:r>
              <a:rPr lang="uk-UA" sz="2400" b="1" dirty="0" smtClean="0">
                <a:solidFill>
                  <a:srgbClr val="C00000"/>
                </a:solidFill>
                <a:latin typeface="Arial" charset="0"/>
              </a:rPr>
              <a:t>Зміна ширини стовпця</a:t>
            </a:r>
          </a:p>
          <a:p>
            <a:pPr lvl="1" indent="-342900">
              <a:lnSpc>
                <a:spcPct val="150000"/>
              </a:lnSpc>
              <a:spcBef>
                <a:spcPct val="0"/>
              </a:spcBef>
              <a:buClr>
                <a:srgbClr val="006600"/>
              </a:buClr>
              <a:buFontTx/>
              <a:buAutoNum type="arabicPeriod"/>
            </a:pPr>
            <a:r>
              <a:rPr lang="uk-UA" sz="2400" b="1" dirty="0" smtClean="0">
                <a:solidFill>
                  <a:srgbClr val="C00000"/>
                </a:solidFill>
                <a:latin typeface="Arial" charset="0"/>
              </a:rPr>
              <a:t>Вирівнювання записів комірок</a:t>
            </a:r>
          </a:p>
          <a:p>
            <a:pPr lvl="1" indent="-342900">
              <a:lnSpc>
                <a:spcPct val="150000"/>
              </a:lnSpc>
              <a:spcBef>
                <a:spcPct val="0"/>
              </a:spcBef>
              <a:buClr>
                <a:srgbClr val="006600"/>
              </a:buClr>
              <a:buFontTx/>
              <a:buAutoNum type="arabicPeriod"/>
            </a:pPr>
            <a:r>
              <a:rPr lang="uk-UA" sz="2400" b="1" dirty="0" smtClean="0">
                <a:solidFill>
                  <a:srgbClr val="C00000"/>
                </a:solidFill>
                <a:latin typeface="Arial" charset="0"/>
              </a:rPr>
              <a:t>Операції над вмістом комірок</a:t>
            </a:r>
          </a:p>
          <a:p>
            <a:pPr lvl="1" indent="-342900">
              <a:lnSpc>
                <a:spcPct val="150000"/>
              </a:lnSpc>
              <a:spcBef>
                <a:spcPct val="0"/>
              </a:spcBef>
              <a:buClr>
                <a:srgbClr val="006600"/>
              </a:buClr>
              <a:buFontTx/>
              <a:buAutoNum type="arabicPeriod"/>
            </a:pPr>
            <a:r>
              <a:rPr lang="uk-UA" sz="2400" b="1" dirty="0" smtClean="0">
                <a:solidFill>
                  <a:srgbClr val="C00000"/>
                </a:solidFill>
                <a:latin typeface="Arial" charset="0"/>
              </a:rPr>
              <a:t>Перевір себе</a:t>
            </a:r>
            <a:endParaRPr lang="uk-UA" sz="2400" b="1" noProof="1" smtClean="0">
              <a:solidFill>
                <a:srgbClr val="C00000"/>
              </a:solidFill>
              <a:latin typeface="Arial" charset="0"/>
            </a:endParaRPr>
          </a:p>
          <a:p>
            <a:endParaRPr lang="uk-UA" dirty="0">
              <a:solidFill>
                <a:srgbClr val="C00000"/>
              </a:solidFill>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a:spLocks noGrp="1"/>
          </p:cNvSpPr>
          <p:nvPr>
            <p:ph type="ctrTitle"/>
          </p:nvPr>
        </p:nvSpPr>
        <p:spPr>
          <a:xfrm>
            <a:off x="285720" y="214290"/>
            <a:ext cx="8423152" cy="785818"/>
          </a:xfrm>
        </p:spPr>
        <p:txBody>
          <a:bodyPr>
            <a:noAutofit/>
          </a:bodyPr>
          <a:lstStyle/>
          <a:p>
            <a:pPr algn="ctr"/>
            <a:r>
              <a:rPr lang="uk-UA" sz="3200" dirty="0" smtClean="0">
                <a:solidFill>
                  <a:srgbClr val="FF0000"/>
                </a:solidFill>
              </a:rPr>
              <a:t>Форматування таблиць</a:t>
            </a:r>
            <a:endParaRPr lang="uk-UA" sz="3200" dirty="0">
              <a:solidFill>
                <a:srgbClr val="FF0000"/>
              </a:solidFill>
            </a:endParaRPr>
          </a:p>
        </p:txBody>
      </p:sp>
      <p:pic>
        <p:nvPicPr>
          <p:cNvPr id="8" name="Рисунок 7" descr="SNAG-003.jpg"/>
          <p:cNvPicPr>
            <a:picLocks noChangeAspect="1"/>
          </p:cNvPicPr>
          <p:nvPr/>
        </p:nvPicPr>
        <p:blipFill>
          <a:blip r:embed="rId3" cstate="print"/>
          <a:stretch>
            <a:fillRect/>
          </a:stretch>
        </p:blipFill>
        <p:spPr>
          <a:xfrm>
            <a:off x="6286512" y="2143116"/>
            <a:ext cx="2505075" cy="1990725"/>
          </a:xfrm>
          <a:prstGeom prst="rect">
            <a:avLst/>
          </a:prstGeom>
        </p:spPr>
      </p:pic>
      <p:sp>
        <p:nvSpPr>
          <p:cNvPr id="9" name="Text Box 4"/>
          <p:cNvSpPr txBox="1">
            <a:spLocks noChangeArrowheads="1"/>
          </p:cNvSpPr>
          <p:nvPr/>
        </p:nvSpPr>
        <p:spPr bwMode="auto">
          <a:xfrm>
            <a:off x="2571736" y="1285860"/>
            <a:ext cx="3271837" cy="292388"/>
          </a:xfrm>
          <a:prstGeom prst="rect">
            <a:avLst/>
          </a:prstGeom>
          <a:noFill/>
          <a:ln w="9525">
            <a:noFill/>
            <a:miter lim="800000"/>
            <a:headEnd/>
            <a:tailEnd/>
          </a:ln>
        </p:spPr>
        <p:txBody>
          <a:bodyPr lIns="0" tIns="0" rIns="0" bIns="0">
            <a:spAutoFit/>
          </a:bodyPr>
          <a:lstStyle/>
          <a:p>
            <a:pPr algn="ctr">
              <a:lnSpc>
                <a:spcPct val="95000"/>
              </a:lnSpc>
            </a:pPr>
            <a:r>
              <a:rPr lang="uk-UA" sz="2000" b="1" dirty="0" smtClean="0">
                <a:solidFill>
                  <a:srgbClr val="C00000"/>
                </a:solidFill>
                <a:latin typeface="Arial" charset="0"/>
              </a:rPr>
              <a:t>Зміна ширини стовпця</a:t>
            </a:r>
            <a:endParaRPr lang="uk-UA" sz="2000" b="1" dirty="0">
              <a:solidFill>
                <a:srgbClr val="C00000"/>
              </a:solidFill>
              <a:latin typeface="Arial" charset="0"/>
            </a:endParaRPr>
          </a:p>
        </p:txBody>
      </p:sp>
      <p:sp>
        <p:nvSpPr>
          <p:cNvPr id="11" name="Text Box 6"/>
          <p:cNvSpPr txBox="1">
            <a:spLocks noChangeArrowheads="1"/>
          </p:cNvSpPr>
          <p:nvPr/>
        </p:nvSpPr>
        <p:spPr bwMode="auto">
          <a:xfrm>
            <a:off x="142844" y="1714488"/>
            <a:ext cx="6000792" cy="2492990"/>
          </a:xfrm>
          <a:prstGeom prst="rect">
            <a:avLst/>
          </a:prstGeom>
          <a:noFill/>
          <a:ln w="9525">
            <a:noFill/>
            <a:miter lim="800000"/>
            <a:headEnd/>
            <a:tailEnd/>
          </a:ln>
        </p:spPr>
        <p:txBody>
          <a:bodyPr wrap="square" lIns="0" tIns="0" rIns="0" bIns="0">
            <a:spAutoFit/>
          </a:bodyPr>
          <a:lstStyle/>
          <a:p>
            <a:pPr lvl="1" indent="-342900">
              <a:buClr>
                <a:srgbClr val="003366"/>
              </a:buClr>
              <a:buSzPct val="100000"/>
            </a:pPr>
            <a:r>
              <a:rPr lang="uk-UA" dirty="0" smtClean="0">
                <a:solidFill>
                  <a:srgbClr val="C00000"/>
                </a:solidFill>
                <a:latin typeface="Arial" charset="0"/>
              </a:rPr>
              <a:t>Для того, щоб змінити </a:t>
            </a:r>
            <a:r>
              <a:rPr lang="uk-UA" b="1" dirty="0" smtClean="0">
                <a:solidFill>
                  <a:srgbClr val="C00000"/>
                </a:solidFill>
                <a:latin typeface="Arial" charset="0"/>
              </a:rPr>
              <a:t>ширину </a:t>
            </a:r>
            <a:r>
              <a:rPr lang="uk-UA" dirty="0" smtClean="0">
                <a:solidFill>
                  <a:srgbClr val="C00000"/>
                </a:solidFill>
                <a:latin typeface="Arial" charset="0"/>
              </a:rPr>
              <a:t>стовпця необхідно:</a:t>
            </a:r>
          </a:p>
          <a:p>
            <a:pPr lvl="1" indent="-342900">
              <a:buClr>
                <a:srgbClr val="003366"/>
              </a:buClr>
              <a:buSzPct val="100000"/>
            </a:pPr>
            <a:endParaRPr lang="uk-UA" sz="1800" dirty="0" smtClean="0">
              <a:solidFill>
                <a:srgbClr val="C00000"/>
              </a:solidFill>
              <a:latin typeface="Arial" charset="0"/>
            </a:endParaRPr>
          </a:p>
          <a:p>
            <a:pPr lvl="1" indent="-342900">
              <a:buClr>
                <a:srgbClr val="003366"/>
              </a:buClr>
              <a:buSzPct val="100000"/>
              <a:buFontTx/>
              <a:buChar char="•"/>
            </a:pPr>
            <a:r>
              <a:rPr lang="uk-UA" sz="1800" dirty="0" smtClean="0">
                <a:solidFill>
                  <a:srgbClr val="C00000"/>
                </a:solidFill>
                <a:latin typeface="Arial" charset="0"/>
              </a:rPr>
              <a:t>у горизонтальному заголовку таблиці встановити курсор миші на лінію, що розділяє стовпці;</a:t>
            </a:r>
          </a:p>
          <a:p>
            <a:pPr lvl="1" indent="-342900">
              <a:buClr>
                <a:srgbClr val="003366"/>
              </a:buClr>
              <a:buSzPct val="100000"/>
              <a:buFontTx/>
              <a:buChar char="•"/>
            </a:pPr>
            <a:r>
              <a:rPr lang="uk-UA" sz="1800" dirty="0" smtClean="0">
                <a:solidFill>
                  <a:srgbClr val="C00000"/>
                </a:solidFill>
                <a:latin typeface="Arial" charset="0"/>
              </a:rPr>
              <a:t>коли з’явиться стрілка, натиснути </a:t>
            </a:r>
            <a:r>
              <a:rPr lang="uk-UA" sz="1800" b="1" dirty="0" smtClean="0">
                <a:solidFill>
                  <a:srgbClr val="C00000"/>
                </a:solidFill>
                <a:latin typeface="Arial" charset="0"/>
              </a:rPr>
              <a:t>ліву</a:t>
            </a:r>
            <a:r>
              <a:rPr lang="uk-UA" sz="1800" dirty="0" smtClean="0">
                <a:solidFill>
                  <a:srgbClr val="C00000"/>
                </a:solidFill>
                <a:latin typeface="Arial" charset="0"/>
              </a:rPr>
              <a:t> кнопку миші;</a:t>
            </a:r>
          </a:p>
          <a:p>
            <a:pPr lvl="1" indent="-342900">
              <a:buClr>
                <a:srgbClr val="003366"/>
              </a:buClr>
              <a:buSzPct val="100000"/>
              <a:buFontTx/>
              <a:buChar char="•"/>
            </a:pPr>
            <a:r>
              <a:rPr lang="uk-UA" sz="1800" dirty="0" smtClean="0">
                <a:solidFill>
                  <a:srgbClr val="C00000"/>
                </a:solidFill>
                <a:latin typeface="Arial" charset="0"/>
              </a:rPr>
              <a:t>утримуючи кнопку натиснутою, перетягти стрілку </a:t>
            </a:r>
            <a:r>
              <a:rPr lang="uk-UA" sz="1800" b="1" dirty="0" smtClean="0">
                <a:solidFill>
                  <a:srgbClr val="C00000"/>
                </a:solidFill>
                <a:latin typeface="Arial" charset="0"/>
              </a:rPr>
              <a:t>вправо</a:t>
            </a:r>
            <a:r>
              <a:rPr lang="uk-UA" sz="1800" dirty="0" smtClean="0">
                <a:solidFill>
                  <a:srgbClr val="C00000"/>
                </a:solidFill>
                <a:latin typeface="Arial" charset="0"/>
              </a:rPr>
              <a:t> для збільшення ширини чи </a:t>
            </a:r>
            <a:r>
              <a:rPr lang="uk-UA" sz="1800" b="1" dirty="0" smtClean="0">
                <a:solidFill>
                  <a:srgbClr val="C00000"/>
                </a:solidFill>
                <a:latin typeface="Arial" charset="0"/>
              </a:rPr>
              <a:t>вліво </a:t>
            </a:r>
            <a:r>
              <a:rPr lang="uk-UA" sz="1800" dirty="0" smtClean="0">
                <a:solidFill>
                  <a:srgbClr val="C00000"/>
                </a:solidFill>
                <a:latin typeface="Arial" charset="0"/>
              </a:rPr>
              <a:t>для зменшення ширини стовпця;</a:t>
            </a:r>
          </a:p>
          <a:p>
            <a:pPr lvl="1" indent="-342900">
              <a:buClr>
                <a:srgbClr val="003366"/>
              </a:buClr>
              <a:buSzPct val="100000"/>
              <a:buFontTx/>
              <a:buChar char="•"/>
            </a:pPr>
            <a:r>
              <a:rPr lang="uk-UA" sz="1800" dirty="0" smtClean="0">
                <a:solidFill>
                  <a:srgbClr val="C00000"/>
                </a:solidFill>
                <a:latin typeface="Arial" charset="0"/>
              </a:rPr>
              <a:t>відпустити кнопку миші.</a:t>
            </a:r>
            <a:endParaRPr lang="uk-UA" sz="1800" dirty="0">
              <a:solidFill>
                <a:srgbClr val="C00000"/>
              </a:solidFill>
              <a:latin typeface="Arial" charset="0"/>
            </a:endParaRPr>
          </a:p>
        </p:txBody>
      </p:sp>
      <p:pic>
        <p:nvPicPr>
          <p:cNvPr id="12" name="Picture 8"/>
          <p:cNvPicPr>
            <a:picLocks noChangeAspect="1" noChangeArrowheads="1"/>
          </p:cNvPicPr>
          <p:nvPr/>
        </p:nvPicPr>
        <p:blipFill>
          <a:blip r:embed="rId4" cstate="print"/>
          <a:srcRect/>
          <a:stretch>
            <a:fillRect/>
          </a:stretch>
        </p:blipFill>
        <p:spPr bwMode="auto">
          <a:xfrm>
            <a:off x="209579" y="4959368"/>
            <a:ext cx="1081088" cy="1112838"/>
          </a:xfrm>
          <a:prstGeom prst="rect">
            <a:avLst/>
          </a:prstGeom>
          <a:noFill/>
          <a:ln w="9525">
            <a:noFill/>
            <a:miter lim="800000"/>
            <a:headEnd/>
            <a:tailEnd/>
          </a:ln>
        </p:spPr>
      </p:pic>
      <p:sp>
        <p:nvSpPr>
          <p:cNvPr id="14" name="Text Box 10"/>
          <p:cNvSpPr txBox="1">
            <a:spLocks noChangeArrowheads="1"/>
          </p:cNvSpPr>
          <p:nvPr/>
        </p:nvSpPr>
        <p:spPr bwMode="auto">
          <a:xfrm>
            <a:off x="1604992" y="4929198"/>
            <a:ext cx="6896098" cy="1107996"/>
          </a:xfrm>
          <a:prstGeom prst="rect">
            <a:avLst/>
          </a:prstGeom>
          <a:noFill/>
          <a:ln w="9525">
            <a:noFill/>
            <a:miter lim="800000"/>
            <a:headEnd/>
            <a:tailEnd/>
          </a:ln>
        </p:spPr>
        <p:txBody>
          <a:bodyPr wrap="square" lIns="0" tIns="0" rIns="0" bIns="0">
            <a:spAutoFit/>
          </a:bodyPr>
          <a:lstStyle/>
          <a:p>
            <a:pPr lvl="1" indent="-342900">
              <a:buClr>
                <a:srgbClr val="006666"/>
              </a:buClr>
              <a:buSzPct val="100000"/>
            </a:pPr>
            <a:r>
              <a:rPr lang="uk-UA" dirty="0" smtClean="0">
                <a:solidFill>
                  <a:srgbClr val="006666"/>
                </a:solidFill>
                <a:latin typeface="Arial" charset="0"/>
              </a:rPr>
              <a:t>Для </a:t>
            </a:r>
            <a:r>
              <a:rPr lang="uk-UA" b="1" dirty="0" smtClean="0">
                <a:solidFill>
                  <a:srgbClr val="006666"/>
                </a:solidFill>
                <a:latin typeface="Arial" charset="0"/>
              </a:rPr>
              <a:t>автоматичного</a:t>
            </a:r>
            <a:r>
              <a:rPr lang="uk-UA" dirty="0" smtClean="0">
                <a:solidFill>
                  <a:srgbClr val="006666"/>
                </a:solidFill>
                <a:latin typeface="Arial" charset="0"/>
              </a:rPr>
              <a:t> вибору ширини стовпчика потрібно:</a:t>
            </a:r>
          </a:p>
          <a:p>
            <a:pPr lvl="1" indent="-342900">
              <a:buClr>
                <a:srgbClr val="006666"/>
              </a:buClr>
              <a:buSzPct val="100000"/>
            </a:pPr>
            <a:endParaRPr lang="uk-UA" sz="1800" dirty="0" smtClean="0">
              <a:solidFill>
                <a:srgbClr val="006666"/>
              </a:solidFill>
              <a:latin typeface="Arial" charset="0"/>
            </a:endParaRPr>
          </a:p>
          <a:p>
            <a:pPr lvl="1" indent="-342900">
              <a:buClr>
                <a:srgbClr val="006666"/>
              </a:buClr>
              <a:buSzPct val="100000"/>
              <a:buFontTx/>
              <a:buChar char="•"/>
            </a:pPr>
            <a:r>
              <a:rPr lang="uk-UA" sz="1800" dirty="0" smtClean="0">
                <a:solidFill>
                  <a:srgbClr val="006666"/>
                </a:solidFill>
                <a:latin typeface="Arial" charset="0"/>
              </a:rPr>
              <a:t>встановити курсор на </a:t>
            </a:r>
            <a:r>
              <a:rPr lang="uk-UA" sz="1800" b="1" dirty="0" smtClean="0">
                <a:solidFill>
                  <a:srgbClr val="006666"/>
                </a:solidFill>
                <a:latin typeface="Arial" charset="0"/>
              </a:rPr>
              <a:t>лінію</a:t>
            </a:r>
            <a:r>
              <a:rPr lang="uk-UA" sz="1800" dirty="0" smtClean="0">
                <a:solidFill>
                  <a:srgbClr val="006666"/>
                </a:solidFill>
                <a:latin typeface="Arial" charset="0"/>
              </a:rPr>
              <a:t>, що розділяє стовпці;</a:t>
            </a:r>
          </a:p>
          <a:p>
            <a:pPr lvl="1" indent="-342900">
              <a:buClr>
                <a:srgbClr val="006666"/>
              </a:buClr>
              <a:buSzPct val="100000"/>
              <a:buFontTx/>
              <a:buChar char="•"/>
            </a:pPr>
            <a:r>
              <a:rPr lang="uk-UA" sz="1800" dirty="0" smtClean="0">
                <a:solidFill>
                  <a:srgbClr val="006666"/>
                </a:solidFill>
                <a:latin typeface="Arial" charset="0"/>
              </a:rPr>
              <a:t>коли з’явиться стрілка, двічі клацнути </a:t>
            </a:r>
            <a:r>
              <a:rPr lang="uk-UA" sz="1800" b="1" dirty="0" smtClean="0">
                <a:solidFill>
                  <a:srgbClr val="006666"/>
                </a:solidFill>
                <a:latin typeface="Arial" charset="0"/>
              </a:rPr>
              <a:t>лівою</a:t>
            </a:r>
            <a:r>
              <a:rPr lang="uk-UA" sz="1800" dirty="0" smtClean="0">
                <a:solidFill>
                  <a:srgbClr val="006666"/>
                </a:solidFill>
                <a:latin typeface="Arial" charset="0"/>
              </a:rPr>
              <a:t> кнопкою миші.</a:t>
            </a:r>
            <a:endParaRPr lang="uk-UA" sz="1800" dirty="0">
              <a:solidFill>
                <a:srgbClr val="006666"/>
              </a:solidFill>
              <a:latin typeface="Arial"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2" presetClass="entr" presetSubtype="1" fill="hold" grpId="0" nodeType="after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up)">
                                      <p:cBhvr>
                                        <p:cTn id="12" dur="1000"/>
                                        <p:tgtEl>
                                          <p:spTgt spid="9"/>
                                        </p:tgtEl>
                                      </p:cBhvr>
                                    </p:animEffect>
                                  </p:childTnLst>
                                </p:cTn>
                              </p:par>
                            </p:childTnLst>
                          </p:cTn>
                        </p:par>
                        <p:par>
                          <p:cTn id="13" fill="hold">
                            <p:stCondLst>
                              <p:cond delay="1500"/>
                            </p:stCondLst>
                            <p:childTnLst>
                              <p:par>
                                <p:cTn id="14" presetID="2" presetClass="entr" presetSubtype="8"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additive="base">
                                        <p:cTn id="16" dur="500" fill="hold"/>
                                        <p:tgtEl>
                                          <p:spTgt spid="11"/>
                                        </p:tgtEl>
                                        <p:attrNameLst>
                                          <p:attrName>ppt_x</p:attrName>
                                        </p:attrNameLst>
                                      </p:cBhvr>
                                      <p:tavLst>
                                        <p:tav tm="0">
                                          <p:val>
                                            <p:strVal val="0-#ppt_w/2"/>
                                          </p:val>
                                        </p:tav>
                                        <p:tav tm="100000">
                                          <p:val>
                                            <p:strVal val="#ppt_x"/>
                                          </p:val>
                                        </p:tav>
                                      </p:tavLst>
                                    </p:anim>
                                    <p:anim calcmode="lin" valueType="num">
                                      <p:cBhvr additive="base">
                                        <p:cTn id="17" dur="500" fill="hold"/>
                                        <p:tgtEl>
                                          <p:spTgt spid="11"/>
                                        </p:tgtEl>
                                        <p:attrNameLst>
                                          <p:attrName>ppt_y</p:attrName>
                                        </p:attrNameLst>
                                      </p:cBhvr>
                                      <p:tavLst>
                                        <p:tav tm="0">
                                          <p:val>
                                            <p:strVal val="#ppt_y"/>
                                          </p:val>
                                        </p:tav>
                                        <p:tav tm="100000">
                                          <p:val>
                                            <p:strVal val="#ppt_y"/>
                                          </p:val>
                                        </p:tav>
                                      </p:tavLst>
                                    </p:anim>
                                  </p:childTnLst>
                                </p:cTn>
                              </p:par>
                              <p:par>
                                <p:cTn id="18" presetID="2" presetClass="entr" presetSubtype="2" fill="hold" nodeType="with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additive="base">
                                        <p:cTn id="20" dur="500" fill="hold"/>
                                        <p:tgtEl>
                                          <p:spTgt spid="8"/>
                                        </p:tgtEl>
                                        <p:attrNameLst>
                                          <p:attrName>ppt_x</p:attrName>
                                        </p:attrNameLst>
                                      </p:cBhvr>
                                      <p:tavLst>
                                        <p:tav tm="0">
                                          <p:val>
                                            <p:strVal val="1+#ppt_w/2"/>
                                          </p:val>
                                        </p:tav>
                                        <p:tav tm="100000">
                                          <p:val>
                                            <p:strVal val="#ppt_x"/>
                                          </p:val>
                                        </p:tav>
                                      </p:tavLst>
                                    </p:anim>
                                    <p:anim calcmode="lin" valueType="num">
                                      <p:cBhvr additive="base">
                                        <p:cTn id="21" dur="500" fill="hold"/>
                                        <p:tgtEl>
                                          <p:spTgt spid="8"/>
                                        </p:tgtEl>
                                        <p:attrNameLst>
                                          <p:attrName>ppt_y</p:attrName>
                                        </p:attrNameLst>
                                      </p:cBhvr>
                                      <p:tavLst>
                                        <p:tav tm="0">
                                          <p:val>
                                            <p:strVal val="#ppt_y"/>
                                          </p:val>
                                        </p:tav>
                                        <p:tav tm="100000">
                                          <p:val>
                                            <p:strVal val="#ppt_y"/>
                                          </p:val>
                                        </p:tav>
                                      </p:tavLst>
                                    </p:anim>
                                  </p:childTnLst>
                                </p:cTn>
                              </p:par>
                            </p:childTnLst>
                          </p:cTn>
                        </p:par>
                        <p:par>
                          <p:cTn id="22" fill="hold">
                            <p:stCondLst>
                              <p:cond delay="2000"/>
                            </p:stCondLst>
                            <p:childTnLst>
                              <p:par>
                                <p:cTn id="23" presetID="22" presetClass="entr" presetSubtype="8" fill="hold" nodeType="after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wipe(left)">
                                      <p:cBhvr>
                                        <p:cTn id="25" dur="500"/>
                                        <p:tgtEl>
                                          <p:spTgt spid="12"/>
                                        </p:tgtEl>
                                      </p:cBhvr>
                                    </p:animEffect>
                                  </p:childTnLst>
                                </p:cTn>
                              </p:par>
                              <p:par>
                                <p:cTn id="26" presetID="22" presetClass="entr" presetSubtype="2" fill="hold" grpId="0" nodeType="with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wipe(right)">
                                      <p:cBhvr>
                                        <p:cTn id="2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1" grpId="0"/>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447660"/>
            <a:ext cx="8686800" cy="838200"/>
          </a:xfrm>
        </p:spPr>
        <p:txBody>
          <a:bodyPr/>
          <a:lstStyle/>
          <a:p>
            <a:pPr algn="ctr"/>
            <a:r>
              <a:rPr lang="uk-UA" dirty="0" smtClean="0">
                <a:solidFill>
                  <a:srgbClr val="FF0000"/>
                </a:solidFill>
              </a:rPr>
              <a:t>Форматування даних в комірках</a:t>
            </a:r>
            <a:endParaRPr lang="uk-UA" dirty="0"/>
          </a:p>
        </p:txBody>
      </p:sp>
      <p:sp>
        <p:nvSpPr>
          <p:cNvPr id="4" name="TextBox 3"/>
          <p:cNvSpPr txBox="1"/>
          <p:nvPr/>
        </p:nvSpPr>
        <p:spPr>
          <a:xfrm>
            <a:off x="214282" y="1357298"/>
            <a:ext cx="8715436" cy="1323439"/>
          </a:xfrm>
          <a:prstGeom prst="rect">
            <a:avLst/>
          </a:prstGeom>
          <a:noFill/>
        </p:spPr>
        <p:txBody>
          <a:bodyPr wrap="square" rtlCol="0">
            <a:spAutoFit/>
          </a:bodyPr>
          <a:lstStyle/>
          <a:p>
            <a:pPr algn="just"/>
            <a:r>
              <a:rPr lang="uk-UA" sz="1600" b="1" dirty="0" smtClean="0">
                <a:latin typeface="Calibri" pitchFamily="34" charset="0"/>
              </a:rPr>
              <a:t>Якщо вводити текст в комірку, він вирівнюється по її лівому краю. Числові значення, навпаки, по правому краю комірки. Можна легко змінити спосіб вирівнювання вмісту комірок, але при цьому слід пам’ятати, що вирівнювання вмісту комірок не змінює типу введених даних. Для вирівнювання даних необхідно виділити комірку (чи групу комірок) і клацнути по одній із кнопок, що знаходяться на панелі інструментів:</a:t>
            </a:r>
            <a:endParaRPr lang="uk-UA" sz="1600" b="1" dirty="0">
              <a:latin typeface="Calibri" pitchFamily="34" charset="0"/>
            </a:endParaRPr>
          </a:p>
        </p:txBody>
      </p:sp>
      <p:grpSp>
        <p:nvGrpSpPr>
          <p:cNvPr id="3" name="Групувати 6"/>
          <p:cNvGrpSpPr/>
          <p:nvPr/>
        </p:nvGrpSpPr>
        <p:grpSpPr>
          <a:xfrm>
            <a:off x="5000628" y="2383758"/>
            <a:ext cx="1060090" cy="292762"/>
            <a:chOff x="4229100" y="3286124"/>
            <a:chExt cx="1060090" cy="292762"/>
          </a:xfrm>
        </p:grpSpPr>
        <p:pic>
          <p:nvPicPr>
            <p:cNvPr id="5" name="Рисунок 4" descr="SNAG-021.jpg"/>
            <p:cNvPicPr>
              <a:picLocks noChangeAspect="1"/>
            </p:cNvPicPr>
            <p:nvPr/>
          </p:nvPicPr>
          <p:blipFill>
            <a:blip r:embed="rId2" cstate="print"/>
            <a:stretch>
              <a:fillRect/>
            </a:stretch>
          </p:blipFill>
          <p:spPr>
            <a:xfrm>
              <a:off x="4229100" y="3290886"/>
              <a:ext cx="715034" cy="288000"/>
            </a:xfrm>
            <a:prstGeom prst="rect">
              <a:avLst/>
            </a:prstGeom>
          </p:spPr>
        </p:pic>
        <p:pic>
          <p:nvPicPr>
            <p:cNvPr id="6" name="Рисунок 5" descr="SNAG-022.jpg"/>
            <p:cNvPicPr>
              <a:picLocks noChangeAspect="1"/>
            </p:cNvPicPr>
            <p:nvPr/>
          </p:nvPicPr>
          <p:blipFill>
            <a:blip r:embed="rId3" cstate="print"/>
            <a:stretch>
              <a:fillRect/>
            </a:stretch>
          </p:blipFill>
          <p:spPr>
            <a:xfrm>
              <a:off x="4929190" y="3286124"/>
              <a:ext cx="360000" cy="288000"/>
            </a:xfrm>
            <a:prstGeom prst="rect">
              <a:avLst/>
            </a:prstGeom>
          </p:spPr>
        </p:pic>
      </p:grpSp>
      <p:sp>
        <p:nvSpPr>
          <p:cNvPr id="8" name="TextBox 7"/>
          <p:cNvSpPr txBox="1"/>
          <p:nvPr/>
        </p:nvSpPr>
        <p:spPr>
          <a:xfrm>
            <a:off x="928662" y="2719383"/>
            <a:ext cx="4857784" cy="738664"/>
          </a:xfrm>
          <a:prstGeom prst="rect">
            <a:avLst/>
          </a:prstGeom>
          <a:noFill/>
        </p:spPr>
        <p:txBody>
          <a:bodyPr wrap="square" rtlCol="0">
            <a:spAutoFit/>
          </a:bodyPr>
          <a:lstStyle/>
          <a:p>
            <a:pPr algn="just"/>
            <a:r>
              <a:rPr lang="uk-UA" sz="1400" b="1" dirty="0" smtClean="0">
                <a:solidFill>
                  <a:srgbClr val="C00000"/>
                </a:solidFill>
                <a:latin typeface="Calibri" pitchFamily="34" charset="0"/>
              </a:rPr>
              <a:t>Кнопка </a:t>
            </a:r>
            <a:r>
              <a:rPr lang="uk-UA" sz="1400" b="1" dirty="0" smtClean="0">
                <a:solidFill>
                  <a:srgbClr val="0070C0"/>
                </a:solidFill>
                <a:latin typeface="Calibri" pitchFamily="34" charset="0"/>
              </a:rPr>
              <a:t>об</a:t>
            </a:r>
            <a:r>
              <a:rPr lang="ru-RU" sz="1400" b="1" dirty="0" smtClean="0">
                <a:solidFill>
                  <a:srgbClr val="0070C0"/>
                </a:solidFill>
                <a:latin typeface="Calibri" pitchFamily="34" charset="0"/>
              </a:rPr>
              <a:t>’</a:t>
            </a:r>
            <a:r>
              <a:rPr lang="uk-UA" sz="1400" b="1" dirty="0" smtClean="0">
                <a:solidFill>
                  <a:srgbClr val="0070C0"/>
                </a:solidFill>
                <a:latin typeface="Calibri" pitchFamily="34" charset="0"/>
              </a:rPr>
              <a:t>єднати та розташувати</a:t>
            </a:r>
            <a:r>
              <a:rPr lang="ru-RU" sz="1400" b="1" dirty="0" smtClean="0">
                <a:solidFill>
                  <a:srgbClr val="0070C0"/>
                </a:solidFill>
                <a:latin typeface="Calibri" pitchFamily="34" charset="0"/>
              </a:rPr>
              <a:t> в центр</a:t>
            </a:r>
            <a:r>
              <a:rPr lang="uk-UA" sz="1400" b="1" dirty="0" smtClean="0">
                <a:solidFill>
                  <a:srgbClr val="0070C0"/>
                </a:solidFill>
                <a:latin typeface="Calibri" pitchFamily="34" charset="0"/>
              </a:rPr>
              <a:t>і</a:t>
            </a:r>
            <a:r>
              <a:rPr lang="ru-RU" sz="1400" b="1" dirty="0" smtClean="0">
                <a:solidFill>
                  <a:srgbClr val="0070C0"/>
                </a:solidFill>
                <a:latin typeface="Calibri" pitchFamily="34" charset="0"/>
              </a:rPr>
              <a:t> </a:t>
            </a:r>
            <a:r>
              <a:rPr lang="ru-RU" sz="1400" b="1" dirty="0" smtClean="0">
                <a:solidFill>
                  <a:srgbClr val="C00000"/>
                </a:solidFill>
                <a:latin typeface="Calibri" pitchFamily="34" charset="0"/>
              </a:rPr>
              <a:t>(справа) </a:t>
            </a:r>
            <a:r>
              <a:rPr lang="uk-UA" sz="1400" b="1" dirty="0" smtClean="0">
                <a:solidFill>
                  <a:srgbClr val="C00000"/>
                </a:solidFill>
                <a:latin typeface="Calibri" pitchFamily="34" charset="0"/>
              </a:rPr>
              <a:t>центрує текст відносно виділених стовпців, вона застосовується для точного центрування заголовка відносно декількох стовпців</a:t>
            </a:r>
            <a:endParaRPr lang="uk-UA" sz="1400" b="1" dirty="0">
              <a:solidFill>
                <a:srgbClr val="C00000"/>
              </a:solidFill>
              <a:latin typeface="Calibri" pitchFamily="34" charset="0"/>
            </a:endParaRPr>
          </a:p>
        </p:txBody>
      </p:sp>
      <p:sp>
        <p:nvSpPr>
          <p:cNvPr id="9" name="TextBox 8"/>
          <p:cNvSpPr txBox="1"/>
          <p:nvPr/>
        </p:nvSpPr>
        <p:spPr>
          <a:xfrm>
            <a:off x="285720" y="3404716"/>
            <a:ext cx="8572560" cy="738664"/>
          </a:xfrm>
          <a:prstGeom prst="rect">
            <a:avLst/>
          </a:prstGeom>
          <a:noFill/>
        </p:spPr>
        <p:txBody>
          <a:bodyPr wrap="square" rtlCol="0">
            <a:spAutoFit/>
          </a:bodyPr>
          <a:lstStyle/>
          <a:p>
            <a:pPr algn="just"/>
            <a:r>
              <a:rPr lang="uk-UA" sz="1400" b="1" dirty="0" smtClean="0">
                <a:latin typeface="Calibri" pitchFamily="34" charset="0"/>
              </a:rPr>
              <a:t>Можна легко змінити шрифт і розмір символів виділеної комірки (чи групи комірок), використовуючи кнопки </a:t>
            </a:r>
            <a:r>
              <a:rPr lang="uk-UA" sz="1400" b="1" dirty="0" smtClean="0">
                <a:solidFill>
                  <a:srgbClr val="0070C0"/>
                </a:solidFill>
                <a:latin typeface="Calibri" pitchFamily="34" charset="0"/>
              </a:rPr>
              <a:t>Шрифт</a:t>
            </a:r>
            <a:r>
              <a:rPr lang="uk-UA" sz="1400" b="1" dirty="0" smtClean="0">
                <a:latin typeface="Calibri" pitchFamily="34" charset="0"/>
              </a:rPr>
              <a:t> та </a:t>
            </a:r>
            <a:r>
              <a:rPr lang="uk-UA" sz="1400" b="1" dirty="0" smtClean="0">
                <a:solidFill>
                  <a:srgbClr val="0070C0"/>
                </a:solidFill>
                <a:latin typeface="Calibri" pitchFamily="34" charset="0"/>
              </a:rPr>
              <a:t>Розмір шрифту </a:t>
            </a:r>
            <a:r>
              <a:rPr lang="uk-UA" sz="1400" b="1" dirty="0" smtClean="0">
                <a:latin typeface="Calibri" pitchFamily="34" charset="0"/>
              </a:rPr>
              <a:t>групи </a:t>
            </a:r>
            <a:r>
              <a:rPr lang="uk-UA" sz="1400" b="1" dirty="0" smtClean="0">
                <a:solidFill>
                  <a:srgbClr val="0070C0"/>
                </a:solidFill>
                <a:latin typeface="Calibri" pitchFamily="34" charset="0"/>
              </a:rPr>
              <a:t>Шрифт</a:t>
            </a:r>
            <a:r>
              <a:rPr lang="uk-UA" sz="1400" b="1" dirty="0" smtClean="0">
                <a:latin typeface="Calibri" pitchFamily="34" charset="0"/>
              </a:rPr>
              <a:t>. Також можна змінити атрибути</a:t>
            </a:r>
            <a:r>
              <a:rPr lang="ru-RU" sz="1400" b="1" dirty="0" smtClean="0">
                <a:latin typeface="Calibri" pitchFamily="34" charset="0"/>
              </a:rPr>
              <a:t> шрифт</a:t>
            </a:r>
            <a:r>
              <a:rPr lang="uk-UA" sz="1400" b="1" dirty="0" smtClean="0">
                <a:latin typeface="Calibri" pitchFamily="34" charset="0"/>
              </a:rPr>
              <a:t>у</a:t>
            </a:r>
            <a:r>
              <a:rPr lang="ru-RU" sz="1400" b="1" dirty="0" smtClean="0">
                <a:latin typeface="Calibri" pitchFamily="34" charset="0"/>
              </a:rPr>
              <a:t> (</a:t>
            </a:r>
            <a:r>
              <a:rPr lang="uk-UA" sz="1400" b="1" dirty="0" smtClean="0">
                <a:latin typeface="Calibri" pitchFamily="34" charset="0"/>
              </a:rPr>
              <a:t>жирний,</a:t>
            </a:r>
            <a:r>
              <a:rPr lang="ru-RU" sz="1400" b="1" dirty="0" smtClean="0">
                <a:latin typeface="Calibri" pitchFamily="34" charset="0"/>
              </a:rPr>
              <a:t> курсив, </a:t>
            </a:r>
            <a:r>
              <a:rPr lang="uk-UA" sz="1400" b="1" dirty="0" smtClean="0">
                <a:latin typeface="Calibri" pitchFamily="34" charset="0"/>
              </a:rPr>
              <a:t>підкреслення</a:t>
            </a:r>
            <a:r>
              <a:rPr lang="ru-RU" sz="1400" b="1" dirty="0" smtClean="0">
                <a:latin typeface="Calibri" pitchFamily="34" charset="0"/>
              </a:rPr>
              <a:t>)</a:t>
            </a:r>
            <a:r>
              <a:rPr lang="uk-UA" sz="1400" b="1" dirty="0" smtClean="0">
                <a:latin typeface="Calibri" pitchFamily="34" charset="0"/>
              </a:rPr>
              <a:t>і його колір </a:t>
            </a:r>
            <a:r>
              <a:rPr lang="ru-RU" sz="1400" b="1" dirty="0" smtClean="0">
                <a:latin typeface="Calibri" pitchFamily="34" charset="0"/>
              </a:rPr>
              <a:t>(</a:t>
            </a:r>
            <a:r>
              <a:rPr lang="uk-UA" sz="1400" b="1" dirty="0" smtClean="0">
                <a:latin typeface="Calibri" pitchFamily="34" charset="0"/>
              </a:rPr>
              <a:t>кнопкою </a:t>
            </a:r>
            <a:r>
              <a:rPr lang="uk-UA" sz="1400" b="1" dirty="0" smtClean="0">
                <a:solidFill>
                  <a:srgbClr val="0070C0"/>
                </a:solidFill>
                <a:latin typeface="Calibri" pitchFamily="34" charset="0"/>
              </a:rPr>
              <a:t>Колір </a:t>
            </a:r>
            <a:r>
              <a:rPr lang="ru-RU" sz="1400" b="1" dirty="0" smtClean="0">
                <a:solidFill>
                  <a:srgbClr val="0070C0"/>
                </a:solidFill>
                <a:latin typeface="Calibri" pitchFamily="34" charset="0"/>
              </a:rPr>
              <a:t>шрифт</a:t>
            </a:r>
            <a:r>
              <a:rPr lang="uk-UA" sz="1400" b="1" dirty="0" smtClean="0">
                <a:solidFill>
                  <a:srgbClr val="0070C0"/>
                </a:solidFill>
                <a:latin typeface="Calibri" pitchFamily="34" charset="0"/>
              </a:rPr>
              <a:t>у</a:t>
            </a:r>
            <a:r>
              <a:rPr lang="ru-RU" sz="1400" b="1" dirty="0" smtClean="0">
                <a:latin typeface="Calibri" pitchFamily="34" charset="0"/>
              </a:rPr>
              <a:t>):</a:t>
            </a:r>
            <a:endParaRPr lang="uk-UA" sz="1400" b="1" dirty="0">
              <a:latin typeface="Calibri" pitchFamily="34" charset="0"/>
            </a:endParaRPr>
          </a:p>
        </p:txBody>
      </p:sp>
      <p:grpSp>
        <p:nvGrpSpPr>
          <p:cNvPr id="7" name="Групувати 12"/>
          <p:cNvGrpSpPr/>
          <p:nvPr/>
        </p:nvGrpSpPr>
        <p:grpSpPr>
          <a:xfrm>
            <a:off x="2841234" y="4212570"/>
            <a:ext cx="3230964" cy="288000"/>
            <a:chOff x="2770440" y="4143380"/>
            <a:chExt cx="3230964" cy="288000"/>
          </a:xfrm>
        </p:grpSpPr>
        <p:pic>
          <p:nvPicPr>
            <p:cNvPr id="10" name="Рисунок 9" descr="SNAG-023.jpg"/>
            <p:cNvPicPr>
              <a:picLocks noChangeAspect="1"/>
            </p:cNvPicPr>
            <p:nvPr/>
          </p:nvPicPr>
          <p:blipFill>
            <a:blip r:embed="rId4" cstate="print"/>
            <a:stretch>
              <a:fillRect/>
            </a:stretch>
          </p:blipFill>
          <p:spPr>
            <a:xfrm>
              <a:off x="2770440" y="4143380"/>
              <a:ext cx="1525333" cy="288000"/>
            </a:xfrm>
            <a:prstGeom prst="rect">
              <a:avLst/>
            </a:prstGeom>
          </p:spPr>
        </p:pic>
        <p:pic>
          <p:nvPicPr>
            <p:cNvPr id="11" name="Рисунок 10" descr="SNAG-024.jpg"/>
            <p:cNvPicPr>
              <a:picLocks noChangeAspect="1"/>
            </p:cNvPicPr>
            <p:nvPr/>
          </p:nvPicPr>
          <p:blipFill>
            <a:blip r:embed="rId5" cstate="print"/>
            <a:stretch>
              <a:fillRect/>
            </a:stretch>
          </p:blipFill>
          <p:spPr>
            <a:xfrm>
              <a:off x="4295772" y="4143380"/>
              <a:ext cx="919385" cy="288000"/>
            </a:xfrm>
            <a:prstGeom prst="rect">
              <a:avLst/>
            </a:prstGeom>
          </p:spPr>
        </p:pic>
        <p:pic>
          <p:nvPicPr>
            <p:cNvPr id="12" name="Рисунок 11" descr="SNAG-025.jpg"/>
            <p:cNvPicPr>
              <a:picLocks noChangeAspect="1"/>
            </p:cNvPicPr>
            <p:nvPr/>
          </p:nvPicPr>
          <p:blipFill>
            <a:blip r:embed="rId6" cstate="print"/>
            <a:stretch>
              <a:fillRect/>
            </a:stretch>
          </p:blipFill>
          <p:spPr>
            <a:xfrm>
              <a:off x="5214942" y="4143380"/>
              <a:ext cx="786462" cy="288000"/>
            </a:xfrm>
            <a:prstGeom prst="rect">
              <a:avLst/>
            </a:prstGeom>
          </p:spPr>
        </p:pic>
      </p:grpSp>
      <p:sp>
        <p:nvSpPr>
          <p:cNvPr id="14" name="TextBox 13"/>
          <p:cNvSpPr txBox="1"/>
          <p:nvPr/>
        </p:nvSpPr>
        <p:spPr>
          <a:xfrm>
            <a:off x="285720" y="4574353"/>
            <a:ext cx="3929090" cy="1997919"/>
          </a:xfrm>
          <a:prstGeom prst="rect">
            <a:avLst/>
          </a:prstGeom>
          <a:noFill/>
        </p:spPr>
        <p:txBody>
          <a:bodyPr wrap="square" rtlCol="0">
            <a:spAutoFit/>
          </a:bodyPr>
          <a:lstStyle/>
          <a:p>
            <a:pPr algn="just">
              <a:lnSpc>
                <a:spcPct val="150000"/>
              </a:lnSpc>
            </a:pPr>
            <a:r>
              <a:rPr lang="uk-UA" sz="1400" b="1" dirty="0" smtClean="0">
                <a:latin typeface="Calibri" pitchFamily="34" charset="0"/>
              </a:rPr>
              <a:t>Ще одним видом форматування є межі. Межі - це лінії, обведені навколо всіх або деяких виділених комірок. Для того, щоб добавити рамку до виділеної комірки (групи комірок), необхідно клацнути по відповідній піктограмі на панелі інструментів вкладки </a:t>
            </a:r>
            <a:r>
              <a:rPr lang="uk-UA" sz="1400" b="1" dirty="0" smtClean="0">
                <a:solidFill>
                  <a:srgbClr val="0070C0"/>
                </a:solidFill>
                <a:latin typeface="Calibri" pitchFamily="34" charset="0"/>
              </a:rPr>
              <a:t>Основне</a:t>
            </a:r>
            <a:r>
              <a:rPr lang="uk-UA" sz="1400" b="1" dirty="0" smtClean="0">
                <a:latin typeface="Calibri" pitchFamily="34" charset="0"/>
              </a:rPr>
              <a:t>. </a:t>
            </a:r>
            <a:endParaRPr lang="uk-UA" sz="1400" b="1" dirty="0">
              <a:latin typeface="Calibri" pitchFamily="34" charset="0"/>
            </a:endParaRPr>
          </a:p>
        </p:txBody>
      </p:sp>
      <p:grpSp>
        <p:nvGrpSpPr>
          <p:cNvPr id="13" name="Групувати 17"/>
          <p:cNvGrpSpPr/>
          <p:nvPr/>
        </p:nvGrpSpPr>
        <p:grpSpPr>
          <a:xfrm>
            <a:off x="4429124" y="4700610"/>
            <a:ext cx="4414853" cy="1943100"/>
            <a:chOff x="4500562" y="4286256"/>
            <a:chExt cx="4414853" cy="1943100"/>
          </a:xfrm>
        </p:grpSpPr>
        <p:pic>
          <p:nvPicPr>
            <p:cNvPr id="16" name="Рисунок 15" descr="SNAG-027.jpg"/>
            <p:cNvPicPr>
              <a:picLocks noChangeAspect="1"/>
            </p:cNvPicPr>
            <p:nvPr/>
          </p:nvPicPr>
          <p:blipFill>
            <a:blip r:embed="rId7" cstate="print"/>
            <a:stretch>
              <a:fillRect/>
            </a:stretch>
          </p:blipFill>
          <p:spPr>
            <a:xfrm>
              <a:off x="4500562" y="4286256"/>
              <a:ext cx="2200275" cy="1943100"/>
            </a:xfrm>
            <a:prstGeom prst="rect">
              <a:avLst/>
            </a:prstGeom>
          </p:spPr>
        </p:pic>
        <p:pic>
          <p:nvPicPr>
            <p:cNvPr id="17" name="Рисунок 16" descr="SNAG-028.jpg"/>
            <p:cNvPicPr>
              <a:picLocks noChangeAspect="1"/>
            </p:cNvPicPr>
            <p:nvPr/>
          </p:nvPicPr>
          <p:blipFill>
            <a:blip r:embed="rId8" cstate="print"/>
            <a:stretch>
              <a:fillRect/>
            </a:stretch>
          </p:blipFill>
          <p:spPr>
            <a:xfrm>
              <a:off x="6715140" y="5143512"/>
              <a:ext cx="2200275" cy="1076325"/>
            </a:xfrm>
            <a:prstGeom prst="rect">
              <a:avLst/>
            </a:prstGeom>
          </p:spPr>
        </p:pic>
      </p:grpSp>
      <p:pic>
        <p:nvPicPr>
          <p:cNvPr id="22" name="Рисунок 21" descr="1111.JPG"/>
          <p:cNvPicPr>
            <a:picLocks noChangeAspect="1"/>
          </p:cNvPicPr>
          <p:nvPr/>
        </p:nvPicPr>
        <p:blipFill>
          <a:blip r:embed="rId9" cstate="print"/>
          <a:stretch>
            <a:fillRect/>
          </a:stretch>
        </p:blipFill>
        <p:spPr>
          <a:xfrm>
            <a:off x="6726263" y="2811816"/>
            <a:ext cx="1346199" cy="540000"/>
          </a:xfrm>
          <a:prstGeom prst="rect">
            <a:avLst/>
          </a:prstGeom>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0-#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2" presetClass="entr" presetSubtype="4"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par>
                          <p:cTn id="18" fill="hold">
                            <p:stCondLst>
                              <p:cond delay="1500"/>
                            </p:stCondLst>
                            <p:childTnLst>
                              <p:par>
                                <p:cTn id="19" presetID="2" presetClass="entr" presetSubtype="8" fill="hold" grpId="0" nodeType="after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0-#ppt_w/2"/>
                                          </p:val>
                                        </p:tav>
                                        <p:tav tm="100000">
                                          <p:val>
                                            <p:strVal val="#ppt_x"/>
                                          </p:val>
                                        </p:tav>
                                      </p:tavLst>
                                    </p:anim>
                                    <p:anim calcmode="lin" valueType="num">
                                      <p:cBhvr additive="base">
                                        <p:cTn id="22" dur="500" fill="hold"/>
                                        <p:tgtEl>
                                          <p:spTgt spid="8"/>
                                        </p:tgtEl>
                                        <p:attrNameLst>
                                          <p:attrName>ppt_y</p:attrName>
                                        </p:attrNameLst>
                                      </p:cBhvr>
                                      <p:tavLst>
                                        <p:tav tm="0">
                                          <p:val>
                                            <p:strVal val="#ppt_y"/>
                                          </p:val>
                                        </p:tav>
                                        <p:tav tm="100000">
                                          <p:val>
                                            <p:strVal val="#ppt_y"/>
                                          </p:val>
                                        </p:tav>
                                      </p:tavLst>
                                    </p:anim>
                                  </p:childTnLst>
                                </p:cTn>
                              </p:par>
                              <p:par>
                                <p:cTn id="23" presetID="2" presetClass="entr" presetSubtype="2" fill="hold" nodeType="withEffect">
                                  <p:stCondLst>
                                    <p:cond delay="0"/>
                                  </p:stCondLst>
                                  <p:childTnLst>
                                    <p:set>
                                      <p:cBhvr>
                                        <p:cTn id="24" dur="1" fill="hold">
                                          <p:stCondLst>
                                            <p:cond delay="0"/>
                                          </p:stCondLst>
                                        </p:cTn>
                                        <p:tgtEl>
                                          <p:spTgt spid="22"/>
                                        </p:tgtEl>
                                        <p:attrNameLst>
                                          <p:attrName>style.visibility</p:attrName>
                                        </p:attrNameLst>
                                      </p:cBhvr>
                                      <p:to>
                                        <p:strVal val="visible"/>
                                      </p:to>
                                    </p:set>
                                    <p:anim calcmode="lin" valueType="num">
                                      <p:cBhvr additive="base">
                                        <p:cTn id="25" dur="500" fill="hold"/>
                                        <p:tgtEl>
                                          <p:spTgt spid="22"/>
                                        </p:tgtEl>
                                        <p:attrNameLst>
                                          <p:attrName>ppt_x</p:attrName>
                                        </p:attrNameLst>
                                      </p:cBhvr>
                                      <p:tavLst>
                                        <p:tav tm="0">
                                          <p:val>
                                            <p:strVal val="1+#ppt_w/2"/>
                                          </p:val>
                                        </p:tav>
                                        <p:tav tm="100000">
                                          <p:val>
                                            <p:strVal val="#ppt_x"/>
                                          </p:val>
                                        </p:tav>
                                      </p:tavLst>
                                    </p:anim>
                                    <p:anim calcmode="lin" valueType="num">
                                      <p:cBhvr additive="base">
                                        <p:cTn id="26" dur="500" fill="hold"/>
                                        <p:tgtEl>
                                          <p:spTgt spid="22"/>
                                        </p:tgtEl>
                                        <p:attrNameLst>
                                          <p:attrName>ppt_y</p:attrName>
                                        </p:attrNameLst>
                                      </p:cBhvr>
                                      <p:tavLst>
                                        <p:tav tm="0">
                                          <p:val>
                                            <p:strVal val="#ppt_y"/>
                                          </p:val>
                                        </p:tav>
                                        <p:tav tm="100000">
                                          <p:val>
                                            <p:strVal val="#ppt_y"/>
                                          </p:val>
                                        </p:tav>
                                      </p:tavLst>
                                    </p:anim>
                                  </p:childTnLst>
                                </p:cTn>
                              </p:par>
                            </p:childTnLst>
                          </p:cTn>
                        </p:par>
                        <p:par>
                          <p:cTn id="27" fill="hold">
                            <p:stCondLst>
                              <p:cond delay="2000"/>
                            </p:stCondLst>
                            <p:childTnLst>
                              <p:par>
                                <p:cTn id="28" presetID="2" presetClass="entr" presetSubtype="8" fill="hold" grpId="0" nodeType="afterEffect">
                                  <p:stCondLst>
                                    <p:cond delay="0"/>
                                  </p:stCondLst>
                                  <p:childTnLst>
                                    <p:set>
                                      <p:cBhvr>
                                        <p:cTn id="29" dur="1" fill="hold">
                                          <p:stCondLst>
                                            <p:cond delay="0"/>
                                          </p:stCondLst>
                                        </p:cTn>
                                        <p:tgtEl>
                                          <p:spTgt spid="9"/>
                                        </p:tgtEl>
                                        <p:attrNameLst>
                                          <p:attrName>style.visibility</p:attrName>
                                        </p:attrNameLst>
                                      </p:cBhvr>
                                      <p:to>
                                        <p:strVal val="visible"/>
                                      </p:to>
                                    </p:set>
                                    <p:anim calcmode="lin" valueType="num">
                                      <p:cBhvr additive="base">
                                        <p:cTn id="30" dur="500" fill="hold"/>
                                        <p:tgtEl>
                                          <p:spTgt spid="9"/>
                                        </p:tgtEl>
                                        <p:attrNameLst>
                                          <p:attrName>ppt_x</p:attrName>
                                        </p:attrNameLst>
                                      </p:cBhvr>
                                      <p:tavLst>
                                        <p:tav tm="0">
                                          <p:val>
                                            <p:strVal val="0-#ppt_w/2"/>
                                          </p:val>
                                        </p:tav>
                                        <p:tav tm="100000">
                                          <p:val>
                                            <p:strVal val="#ppt_x"/>
                                          </p:val>
                                        </p:tav>
                                      </p:tavLst>
                                    </p:anim>
                                    <p:anim calcmode="lin" valueType="num">
                                      <p:cBhvr additive="base">
                                        <p:cTn id="31" dur="500" fill="hold"/>
                                        <p:tgtEl>
                                          <p:spTgt spid="9"/>
                                        </p:tgtEl>
                                        <p:attrNameLst>
                                          <p:attrName>ppt_y</p:attrName>
                                        </p:attrNameLst>
                                      </p:cBhvr>
                                      <p:tavLst>
                                        <p:tav tm="0">
                                          <p:val>
                                            <p:strVal val="#ppt_y"/>
                                          </p:val>
                                        </p:tav>
                                        <p:tav tm="100000">
                                          <p:val>
                                            <p:strVal val="#ppt_y"/>
                                          </p:val>
                                        </p:tav>
                                      </p:tavLst>
                                    </p:anim>
                                  </p:childTnLst>
                                </p:cTn>
                              </p:par>
                            </p:childTnLst>
                          </p:cTn>
                        </p:par>
                        <p:par>
                          <p:cTn id="32" fill="hold">
                            <p:stCondLst>
                              <p:cond delay="2500"/>
                            </p:stCondLst>
                            <p:childTnLst>
                              <p:par>
                                <p:cTn id="33" presetID="22" presetClass="entr" presetSubtype="4" fill="hold" nodeType="after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wipe(down)">
                                      <p:cBhvr>
                                        <p:cTn id="35" dur="500"/>
                                        <p:tgtEl>
                                          <p:spTgt spid="7"/>
                                        </p:tgtEl>
                                      </p:cBhvr>
                                    </p:animEffect>
                                  </p:childTnLst>
                                </p:cTn>
                              </p:par>
                            </p:childTnLst>
                          </p:cTn>
                        </p:par>
                        <p:par>
                          <p:cTn id="36" fill="hold">
                            <p:stCondLst>
                              <p:cond delay="3000"/>
                            </p:stCondLst>
                            <p:childTnLst>
                              <p:par>
                                <p:cTn id="37" presetID="2" presetClass="entr" presetSubtype="4" fill="hold" grpId="0" nodeType="afterEffect">
                                  <p:stCondLst>
                                    <p:cond delay="0"/>
                                  </p:stCondLst>
                                  <p:childTnLst>
                                    <p:set>
                                      <p:cBhvr>
                                        <p:cTn id="38" dur="1" fill="hold">
                                          <p:stCondLst>
                                            <p:cond delay="0"/>
                                          </p:stCondLst>
                                        </p:cTn>
                                        <p:tgtEl>
                                          <p:spTgt spid="14"/>
                                        </p:tgtEl>
                                        <p:attrNameLst>
                                          <p:attrName>style.visibility</p:attrName>
                                        </p:attrNameLst>
                                      </p:cBhvr>
                                      <p:to>
                                        <p:strVal val="visible"/>
                                      </p:to>
                                    </p:set>
                                    <p:anim calcmode="lin" valueType="num">
                                      <p:cBhvr additive="base">
                                        <p:cTn id="39" dur="500" fill="hold"/>
                                        <p:tgtEl>
                                          <p:spTgt spid="14"/>
                                        </p:tgtEl>
                                        <p:attrNameLst>
                                          <p:attrName>ppt_x</p:attrName>
                                        </p:attrNameLst>
                                      </p:cBhvr>
                                      <p:tavLst>
                                        <p:tav tm="0">
                                          <p:val>
                                            <p:strVal val="#ppt_x"/>
                                          </p:val>
                                        </p:tav>
                                        <p:tav tm="100000">
                                          <p:val>
                                            <p:strVal val="#ppt_x"/>
                                          </p:val>
                                        </p:tav>
                                      </p:tavLst>
                                    </p:anim>
                                    <p:anim calcmode="lin" valueType="num">
                                      <p:cBhvr additive="base">
                                        <p:cTn id="40" dur="500" fill="hold"/>
                                        <p:tgtEl>
                                          <p:spTgt spid="14"/>
                                        </p:tgtEl>
                                        <p:attrNameLst>
                                          <p:attrName>ppt_y</p:attrName>
                                        </p:attrNameLst>
                                      </p:cBhvr>
                                      <p:tavLst>
                                        <p:tav tm="0">
                                          <p:val>
                                            <p:strVal val="1+#ppt_h/2"/>
                                          </p:val>
                                        </p:tav>
                                        <p:tav tm="100000">
                                          <p:val>
                                            <p:strVal val="#ppt_y"/>
                                          </p:val>
                                        </p:tav>
                                      </p:tavLst>
                                    </p:anim>
                                  </p:childTnLst>
                                </p:cTn>
                              </p:par>
                            </p:childTnLst>
                          </p:cTn>
                        </p:par>
                        <p:par>
                          <p:cTn id="41" fill="hold">
                            <p:stCondLst>
                              <p:cond delay="3500"/>
                            </p:stCondLst>
                            <p:childTnLst>
                              <p:par>
                                <p:cTn id="42" presetID="22" presetClass="entr" presetSubtype="4" fill="hold" nodeType="after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wipe(down)">
                                      <p:cBhvr>
                                        <p:cTn id="4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P spid="9" grpId="0"/>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447660"/>
            <a:ext cx="8686800" cy="838200"/>
          </a:xfrm>
        </p:spPr>
        <p:txBody>
          <a:bodyPr/>
          <a:lstStyle/>
          <a:p>
            <a:pPr algn="ctr"/>
            <a:r>
              <a:rPr lang="uk-UA" dirty="0" smtClean="0">
                <a:solidFill>
                  <a:srgbClr val="FF0000"/>
                </a:solidFill>
              </a:rPr>
              <a:t>Форматування даних в таблицях</a:t>
            </a:r>
            <a:endParaRPr lang="uk-UA" dirty="0">
              <a:solidFill>
                <a:srgbClr val="FF0000"/>
              </a:solidFill>
            </a:endParaRPr>
          </a:p>
        </p:txBody>
      </p:sp>
      <p:sp>
        <p:nvSpPr>
          <p:cNvPr id="4" name="TextBox 3"/>
          <p:cNvSpPr txBox="1"/>
          <p:nvPr/>
        </p:nvSpPr>
        <p:spPr>
          <a:xfrm>
            <a:off x="428596" y="1347773"/>
            <a:ext cx="6143668" cy="1323439"/>
          </a:xfrm>
          <a:prstGeom prst="rect">
            <a:avLst/>
          </a:prstGeom>
          <a:noFill/>
        </p:spPr>
        <p:txBody>
          <a:bodyPr wrap="square" rtlCol="0">
            <a:spAutoFit/>
          </a:bodyPr>
          <a:lstStyle/>
          <a:p>
            <a:pPr algn="just"/>
            <a:r>
              <a:rPr lang="uk-UA" sz="1600" b="1" dirty="0" smtClean="0">
                <a:latin typeface="Calibri" pitchFamily="34" charset="0"/>
              </a:rPr>
              <a:t>Числові значення, які ми вводимо, як правило, не відформатовані. Іншими словами, вони просто складаються із послідовності цифр. Тому бажано форматувати ці числа так, щоб їх легше було переглядати. Для цього, наприклад, можна помістити у число роздільники десяткових розрядів.</a:t>
            </a:r>
          </a:p>
        </p:txBody>
      </p:sp>
      <p:sp>
        <p:nvSpPr>
          <p:cNvPr id="5" name="TextBox 4"/>
          <p:cNvSpPr txBox="1"/>
          <p:nvPr/>
        </p:nvSpPr>
        <p:spPr>
          <a:xfrm>
            <a:off x="428596" y="2714620"/>
            <a:ext cx="6143668" cy="830997"/>
          </a:xfrm>
          <a:prstGeom prst="rect">
            <a:avLst/>
          </a:prstGeom>
          <a:noFill/>
        </p:spPr>
        <p:txBody>
          <a:bodyPr wrap="square" rtlCol="0">
            <a:spAutoFit/>
          </a:bodyPr>
          <a:lstStyle/>
          <a:p>
            <a:pPr algn="just"/>
            <a:r>
              <a:rPr lang="en-US" sz="1600" b="1" dirty="0" smtClean="0">
                <a:latin typeface="Calibri" pitchFamily="34" charset="0"/>
              </a:rPr>
              <a:t>Excel </a:t>
            </a:r>
            <a:r>
              <a:rPr lang="uk-UA" sz="1600" b="1" dirty="0" smtClean="0">
                <a:latin typeface="Calibri" pitchFamily="34" charset="0"/>
              </a:rPr>
              <a:t>може виконувати деякі операції форматування автоматично. Якщо ввести в комірку 25,5</a:t>
            </a:r>
            <a:r>
              <a:rPr lang="ru-RU" sz="1600" b="1" dirty="0" smtClean="0">
                <a:latin typeface="Calibri" pitchFamily="34" charset="0"/>
              </a:rPr>
              <a:t>%</a:t>
            </a:r>
            <a:r>
              <a:rPr lang="uk-UA" sz="1600" b="1" dirty="0" smtClean="0">
                <a:latin typeface="Calibri" pitchFamily="34" charset="0"/>
              </a:rPr>
              <a:t>, програма автоматично використає відсотковий формат.</a:t>
            </a:r>
            <a:endParaRPr lang="uk-UA" sz="1600" b="1" dirty="0">
              <a:latin typeface="Calibri" pitchFamily="34" charset="0"/>
            </a:endParaRPr>
          </a:p>
        </p:txBody>
      </p:sp>
      <p:sp>
        <p:nvSpPr>
          <p:cNvPr id="6" name="TextBox 5"/>
          <p:cNvSpPr txBox="1"/>
          <p:nvPr/>
        </p:nvSpPr>
        <p:spPr>
          <a:xfrm>
            <a:off x="428596" y="3643314"/>
            <a:ext cx="6143668" cy="830997"/>
          </a:xfrm>
          <a:prstGeom prst="rect">
            <a:avLst/>
          </a:prstGeom>
          <a:noFill/>
        </p:spPr>
        <p:txBody>
          <a:bodyPr wrap="square" rtlCol="0">
            <a:spAutoFit/>
          </a:bodyPr>
          <a:lstStyle/>
          <a:p>
            <a:pPr algn="just"/>
            <a:r>
              <a:rPr lang="uk-UA" sz="1600" b="1" dirty="0" smtClean="0">
                <a:latin typeface="Calibri" pitchFamily="34" charset="0"/>
              </a:rPr>
              <a:t>Аналогічно, якщо використати пропуск для відокремлення в дробових числах цілої частини від дробової (наприклад, 2 3/5), </a:t>
            </a:r>
            <a:r>
              <a:rPr lang="en-US" sz="1600" b="1" dirty="0" smtClean="0">
                <a:latin typeface="Calibri" pitchFamily="34" charset="0"/>
              </a:rPr>
              <a:t>Excel </a:t>
            </a:r>
            <a:r>
              <a:rPr lang="uk-UA" sz="1600" b="1" dirty="0" smtClean="0">
                <a:latin typeface="Calibri" pitchFamily="34" charset="0"/>
              </a:rPr>
              <a:t>автоматично застосує дробовий формат.</a:t>
            </a:r>
          </a:p>
        </p:txBody>
      </p:sp>
      <p:pic>
        <p:nvPicPr>
          <p:cNvPr id="8" name="Рисунок 7" descr="SNAG-017.jpg"/>
          <p:cNvPicPr>
            <a:picLocks noChangeAspect="1"/>
          </p:cNvPicPr>
          <p:nvPr/>
        </p:nvPicPr>
        <p:blipFill>
          <a:blip r:embed="rId2" cstate="print"/>
          <a:stretch>
            <a:fillRect/>
          </a:stretch>
        </p:blipFill>
        <p:spPr>
          <a:xfrm>
            <a:off x="6858016" y="1785926"/>
            <a:ext cx="1924050" cy="400050"/>
          </a:xfrm>
          <a:prstGeom prst="rect">
            <a:avLst/>
          </a:prstGeom>
        </p:spPr>
      </p:pic>
      <p:pic>
        <p:nvPicPr>
          <p:cNvPr id="9" name="Рисунок 8" descr="SNAG-018.jpg"/>
          <p:cNvPicPr>
            <a:picLocks noChangeAspect="1"/>
          </p:cNvPicPr>
          <p:nvPr/>
        </p:nvPicPr>
        <p:blipFill>
          <a:blip r:embed="rId3" cstate="print"/>
          <a:stretch>
            <a:fillRect/>
          </a:stretch>
        </p:blipFill>
        <p:spPr>
          <a:xfrm>
            <a:off x="7215206" y="2962272"/>
            <a:ext cx="942975" cy="371475"/>
          </a:xfrm>
          <a:prstGeom prst="rect">
            <a:avLst/>
          </a:prstGeom>
        </p:spPr>
      </p:pic>
      <p:pic>
        <p:nvPicPr>
          <p:cNvPr id="10" name="Рисунок 9" descr="SNAG-019.jpg"/>
          <p:cNvPicPr>
            <a:picLocks noChangeAspect="1"/>
          </p:cNvPicPr>
          <p:nvPr/>
        </p:nvPicPr>
        <p:blipFill>
          <a:blip r:embed="rId4" cstate="print"/>
          <a:stretch>
            <a:fillRect/>
          </a:stretch>
        </p:blipFill>
        <p:spPr>
          <a:xfrm>
            <a:off x="7215206" y="3871918"/>
            <a:ext cx="914400" cy="342900"/>
          </a:xfrm>
          <a:prstGeom prst="rect">
            <a:avLst/>
          </a:prstGeom>
        </p:spPr>
      </p:pic>
      <p:sp>
        <p:nvSpPr>
          <p:cNvPr id="11" name="TextBox 10"/>
          <p:cNvSpPr txBox="1"/>
          <p:nvPr/>
        </p:nvSpPr>
        <p:spPr>
          <a:xfrm>
            <a:off x="428596" y="4643446"/>
            <a:ext cx="6143668" cy="1569660"/>
          </a:xfrm>
          <a:prstGeom prst="rect">
            <a:avLst/>
          </a:prstGeom>
          <a:noFill/>
        </p:spPr>
        <p:txBody>
          <a:bodyPr wrap="square" rtlCol="0">
            <a:spAutoFit/>
          </a:bodyPr>
          <a:lstStyle/>
          <a:p>
            <a:pPr algn="just"/>
            <a:r>
              <a:rPr lang="uk-UA" sz="1600" b="1" dirty="0" smtClean="0">
                <a:latin typeface="Calibri" pitchFamily="34" charset="0"/>
              </a:rPr>
              <a:t>На панелі інструментів вкладки </a:t>
            </a:r>
            <a:r>
              <a:rPr lang="uk-UA" sz="1600" b="1" dirty="0" smtClean="0">
                <a:solidFill>
                  <a:srgbClr val="0070C0"/>
                </a:solidFill>
                <a:latin typeface="Calibri" pitchFamily="34" charset="0"/>
              </a:rPr>
              <a:t>Основне</a:t>
            </a:r>
            <a:r>
              <a:rPr lang="uk-UA" sz="1600" b="1" dirty="0" smtClean="0">
                <a:latin typeface="Calibri" pitchFamily="34" charset="0"/>
              </a:rPr>
              <a:t> знаходиться декілька кнопок, які дозволяють швидко застосувати найбільш поширені формати чисел. Якщо клацнути по одній із цих кнопок, в активній комірці буде застосовано вибраний числовий формат. Можна також застосувати вибраний формат до певного діапазону комірок (цілого рядка чи стовпця). </a:t>
            </a:r>
            <a:endParaRPr lang="uk-UA" sz="1600" b="1" dirty="0">
              <a:latin typeface="Calibri" pitchFamily="34" charset="0"/>
            </a:endParaRPr>
          </a:p>
        </p:txBody>
      </p:sp>
      <p:pic>
        <p:nvPicPr>
          <p:cNvPr id="12" name="Рисунок 11" descr="SNAG-020.jpg"/>
          <p:cNvPicPr>
            <a:picLocks noChangeAspect="1"/>
          </p:cNvPicPr>
          <p:nvPr/>
        </p:nvPicPr>
        <p:blipFill>
          <a:blip r:embed="rId5" cstate="print"/>
          <a:stretch>
            <a:fillRect/>
          </a:stretch>
        </p:blipFill>
        <p:spPr>
          <a:xfrm>
            <a:off x="6634186" y="5224338"/>
            <a:ext cx="2152656" cy="490678"/>
          </a:xfrm>
          <a:prstGeom prst="rect">
            <a:avLst/>
          </a:prstGeom>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55" presetClass="entr" presetSubtype="0"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1000" fill="hold"/>
                                        <p:tgtEl>
                                          <p:spTgt spid="4"/>
                                        </p:tgtEl>
                                        <p:attrNameLst>
                                          <p:attrName>ppt_w</p:attrName>
                                        </p:attrNameLst>
                                      </p:cBhvr>
                                      <p:tavLst>
                                        <p:tav tm="0">
                                          <p:val>
                                            <p:strVal val="#ppt_w*0.70"/>
                                          </p:val>
                                        </p:tav>
                                        <p:tav tm="100000">
                                          <p:val>
                                            <p:strVal val="#ppt_w"/>
                                          </p:val>
                                        </p:tav>
                                      </p:tavLst>
                                    </p:anim>
                                    <p:anim calcmode="lin" valueType="num">
                                      <p:cBhvr>
                                        <p:cTn id="13" dur="1000" fill="hold"/>
                                        <p:tgtEl>
                                          <p:spTgt spid="4"/>
                                        </p:tgtEl>
                                        <p:attrNameLst>
                                          <p:attrName>ppt_h</p:attrName>
                                        </p:attrNameLst>
                                      </p:cBhvr>
                                      <p:tavLst>
                                        <p:tav tm="0">
                                          <p:val>
                                            <p:strVal val="#ppt_h"/>
                                          </p:val>
                                        </p:tav>
                                        <p:tav tm="100000">
                                          <p:val>
                                            <p:strVal val="#ppt_h"/>
                                          </p:val>
                                        </p:tav>
                                      </p:tavLst>
                                    </p:anim>
                                    <p:animEffect transition="in" filter="fade">
                                      <p:cBhvr>
                                        <p:cTn id="14" dur="1000"/>
                                        <p:tgtEl>
                                          <p:spTgt spid="4"/>
                                        </p:tgtEl>
                                      </p:cBhvr>
                                    </p:animEffect>
                                  </p:childTnLst>
                                </p:cTn>
                              </p:par>
                              <p:par>
                                <p:cTn id="15" presetID="55" presetClass="entr" presetSubtype="0" fill="hold"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1000" fill="hold"/>
                                        <p:tgtEl>
                                          <p:spTgt spid="8"/>
                                        </p:tgtEl>
                                        <p:attrNameLst>
                                          <p:attrName>ppt_w</p:attrName>
                                        </p:attrNameLst>
                                      </p:cBhvr>
                                      <p:tavLst>
                                        <p:tav tm="0">
                                          <p:val>
                                            <p:strVal val="#ppt_w*0.70"/>
                                          </p:val>
                                        </p:tav>
                                        <p:tav tm="100000">
                                          <p:val>
                                            <p:strVal val="#ppt_w"/>
                                          </p:val>
                                        </p:tav>
                                      </p:tavLst>
                                    </p:anim>
                                    <p:anim calcmode="lin" valueType="num">
                                      <p:cBhvr>
                                        <p:cTn id="18" dur="1000" fill="hold"/>
                                        <p:tgtEl>
                                          <p:spTgt spid="8"/>
                                        </p:tgtEl>
                                        <p:attrNameLst>
                                          <p:attrName>ppt_h</p:attrName>
                                        </p:attrNameLst>
                                      </p:cBhvr>
                                      <p:tavLst>
                                        <p:tav tm="0">
                                          <p:val>
                                            <p:strVal val="#ppt_h"/>
                                          </p:val>
                                        </p:tav>
                                        <p:tav tm="100000">
                                          <p:val>
                                            <p:strVal val="#ppt_h"/>
                                          </p:val>
                                        </p:tav>
                                      </p:tavLst>
                                    </p:anim>
                                    <p:animEffect transition="in" filter="fade">
                                      <p:cBhvr>
                                        <p:cTn id="19" dur="1000"/>
                                        <p:tgtEl>
                                          <p:spTgt spid="8"/>
                                        </p:tgtEl>
                                      </p:cBhvr>
                                    </p:animEffect>
                                  </p:childTnLst>
                                </p:cTn>
                              </p:par>
                            </p:childTnLst>
                          </p:cTn>
                        </p:par>
                        <p:par>
                          <p:cTn id="20" fill="hold">
                            <p:stCondLst>
                              <p:cond delay="1500"/>
                            </p:stCondLst>
                            <p:childTnLst>
                              <p:par>
                                <p:cTn id="21" presetID="55" presetClass="entr" presetSubtype="0" fill="hold" grpId="0" nodeType="after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p:cTn id="23" dur="1000" fill="hold"/>
                                        <p:tgtEl>
                                          <p:spTgt spid="5"/>
                                        </p:tgtEl>
                                        <p:attrNameLst>
                                          <p:attrName>ppt_w</p:attrName>
                                        </p:attrNameLst>
                                      </p:cBhvr>
                                      <p:tavLst>
                                        <p:tav tm="0">
                                          <p:val>
                                            <p:strVal val="#ppt_w*0.70"/>
                                          </p:val>
                                        </p:tav>
                                        <p:tav tm="100000">
                                          <p:val>
                                            <p:strVal val="#ppt_w"/>
                                          </p:val>
                                        </p:tav>
                                      </p:tavLst>
                                    </p:anim>
                                    <p:anim calcmode="lin" valueType="num">
                                      <p:cBhvr>
                                        <p:cTn id="24" dur="1000" fill="hold"/>
                                        <p:tgtEl>
                                          <p:spTgt spid="5"/>
                                        </p:tgtEl>
                                        <p:attrNameLst>
                                          <p:attrName>ppt_h</p:attrName>
                                        </p:attrNameLst>
                                      </p:cBhvr>
                                      <p:tavLst>
                                        <p:tav tm="0">
                                          <p:val>
                                            <p:strVal val="#ppt_h"/>
                                          </p:val>
                                        </p:tav>
                                        <p:tav tm="100000">
                                          <p:val>
                                            <p:strVal val="#ppt_h"/>
                                          </p:val>
                                        </p:tav>
                                      </p:tavLst>
                                    </p:anim>
                                    <p:animEffect transition="in" filter="fade">
                                      <p:cBhvr>
                                        <p:cTn id="25" dur="1000"/>
                                        <p:tgtEl>
                                          <p:spTgt spid="5"/>
                                        </p:tgtEl>
                                      </p:cBhvr>
                                    </p:animEffect>
                                  </p:childTnLst>
                                </p:cTn>
                              </p:par>
                              <p:par>
                                <p:cTn id="26" presetID="55" presetClass="entr" presetSubtype="0" fill="hold" nodeType="withEffect">
                                  <p:stCondLst>
                                    <p:cond delay="0"/>
                                  </p:stCondLst>
                                  <p:childTnLst>
                                    <p:set>
                                      <p:cBhvr>
                                        <p:cTn id="27" dur="1" fill="hold">
                                          <p:stCondLst>
                                            <p:cond delay="0"/>
                                          </p:stCondLst>
                                        </p:cTn>
                                        <p:tgtEl>
                                          <p:spTgt spid="9"/>
                                        </p:tgtEl>
                                        <p:attrNameLst>
                                          <p:attrName>style.visibility</p:attrName>
                                        </p:attrNameLst>
                                      </p:cBhvr>
                                      <p:to>
                                        <p:strVal val="visible"/>
                                      </p:to>
                                    </p:set>
                                    <p:anim calcmode="lin" valueType="num">
                                      <p:cBhvr>
                                        <p:cTn id="28" dur="1000" fill="hold"/>
                                        <p:tgtEl>
                                          <p:spTgt spid="9"/>
                                        </p:tgtEl>
                                        <p:attrNameLst>
                                          <p:attrName>ppt_w</p:attrName>
                                        </p:attrNameLst>
                                      </p:cBhvr>
                                      <p:tavLst>
                                        <p:tav tm="0">
                                          <p:val>
                                            <p:strVal val="#ppt_w*0.70"/>
                                          </p:val>
                                        </p:tav>
                                        <p:tav tm="100000">
                                          <p:val>
                                            <p:strVal val="#ppt_w"/>
                                          </p:val>
                                        </p:tav>
                                      </p:tavLst>
                                    </p:anim>
                                    <p:anim calcmode="lin" valueType="num">
                                      <p:cBhvr>
                                        <p:cTn id="29" dur="1000" fill="hold"/>
                                        <p:tgtEl>
                                          <p:spTgt spid="9"/>
                                        </p:tgtEl>
                                        <p:attrNameLst>
                                          <p:attrName>ppt_h</p:attrName>
                                        </p:attrNameLst>
                                      </p:cBhvr>
                                      <p:tavLst>
                                        <p:tav tm="0">
                                          <p:val>
                                            <p:strVal val="#ppt_h"/>
                                          </p:val>
                                        </p:tav>
                                        <p:tav tm="100000">
                                          <p:val>
                                            <p:strVal val="#ppt_h"/>
                                          </p:val>
                                        </p:tav>
                                      </p:tavLst>
                                    </p:anim>
                                    <p:animEffect transition="in" filter="fade">
                                      <p:cBhvr>
                                        <p:cTn id="30" dur="1000"/>
                                        <p:tgtEl>
                                          <p:spTgt spid="9"/>
                                        </p:tgtEl>
                                      </p:cBhvr>
                                    </p:animEffect>
                                  </p:childTnLst>
                                </p:cTn>
                              </p:par>
                            </p:childTnLst>
                          </p:cTn>
                        </p:par>
                        <p:par>
                          <p:cTn id="31" fill="hold">
                            <p:stCondLst>
                              <p:cond delay="2500"/>
                            </p:stCondLst>
                            <p:childTnLst>
                              <p:par>
                                <p:cTn id="32" presetID="55" presetClass="entr" presetSubtype="0" fill="hold" grpId="0" nodeType="afterEffect">
                                  <p:stCondLst>
                                    <p:cond delay="0"/>
                                  </p:stCondLst>
                                  <p:childTnLst>
                                    <p:set>
                                      <p:cBhvr>
                                        <p:cTn id="33" dur="1" fill="hold">
                                          <p:stCondLst>
                                            <p:cond delay="0"/>
                                          </p:stCondLst>
                                        </p:cTn>
                                        <p:tgtEl>
                                          <p:spTgt spid="6"/>
                                        </p:tgtEl>
                                        <p:attrNameLst>
                                          <p:attrName>style.visibility</p:attrName>
                                        </p:attrNameLst>
                                      </p:cBhvr>
                                      <p:to>
                                        <p:strVal val="visible"/>
                                      </p:to>
                                    </p:set>
                                    <p:anim calcmode="lin" valueType="num">
                                      <p:cBhvr>
                                        <p:cTn id="34" dur="1000" fill="hold"/>
                                        <p:tgtEl>
                                          <p:spTgt spid="6"/>
                                        </p:tgtEl>
                                        <p:attrNameLst>
                                          <p:attrName>ppt_w</p:attrName>
                                        </p:attrNameLst>
                                      </p:cBhvr>
                                      <p:tavLst>
                                        <p:tav tm="0">
                                          <p:val>
                                            <p:strVal val="#ppt_w*0.70"/>
                                          </p:val>
                                        </p:tav>
                                        <p:tav tm="100000">
                                          <p:val>
                                            <p:strVal val="#ppt_w"/>
                                          </p:val>
                                        </p:tav>
                                      </p:tavLst>
                                    </p:anim>
                                    <p:anim calcmode="lin" valueType="num">
                                      <p:cBhvr>
                                        <p:cTn id="35" dur="1000" fill="hold"/>
                                        <p:tgtEl>
                                          <p:spTgt spid="6"/>
                                        </p:tgtEl>
                                        <p:attrNameLst>
                                          <p:attrName>ppt_h</p:attrName>
                                        </p:attrNameLst>
                                      </p:cBhvr>
                                      <p:tavLst>
                                        <p:tav tm="0">
                                          <p:val>
                                            <p:strVal val="#ppt_h"/>
                                          </p:val>
                                        </p:tav>
                                        <p:tav tm="100000">
                                          <p:val>
                                            <p:strVal val="#ppt_h"/>
                                          </p:val>
                                        </p:tav>
                                      </p:tavLst>
                                    </p:anim>
                                    <p:animEffect transition="in" filter="fade">
                                      <p:cBhvr>
                                        <p:cTn id="36" dur="1000"/>
                                        <p:tgtEl>
                                          <p:spTgt spid="6"/>
                                        </p:tgtEl>
                                      </p:cBhvr>
                                    </p:animEffect>
                                  </p:childTnLst>
                                </p:cTn>
                              </p:par>
                              <p:par>
                                <p:cTn id="37" presetID="55" presetClass="entr" presetSubtype="0" fill="hold" nodeType="with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p:cTn id="39" dur="1000" fill="hold"/>
                                        <p:tgtEl>
                                          <p:spTgt spid="10"/>
                                        </p:tgtEl>
                                        <p:attrNameLst>
                                          <p:attrName>ppt_w</p:attrName>
                                        </p:attrNameLst>
                                      </p:cBhvr>
                                      <p:tavLst>
                                        <p:tav tm="0">
                                          <p:val>
                                            <p:strVal val="#ppt_w*0.70"/>
                                          </p:val>
                                        </p:tav>
                                        <p:tav tm="100000">
                                          <p:val>
                                            <p:strVal val="#ppt_w"/>
                                          </p:val>
                                        </p:tav>
                                      </p:tavLst>
                                    </p:anim>
                                    <p:anim calcmode="lin" valueType="num">
                                      <p:cBhvr>
                                        <p:cTn id="40" dur="1000" fill="hold"/>
                                        <p:tgtEl>
                                          <p:spTgt spid="10"/>
                                        </p:tgtEl>
                                        <p:attrNameLst>
                                          <p:attrName>ppt_h</p:attrName>
                                        </p:attrNameLst>
                                      </p:cBhvr>
                                      <p:tavLst>
                                        <p:tav tm="0">
                                          <p:val>
                                            <p:strVal val="#ppt_h"/>
                                          </p:val>
                                        </p:tav>
                                        <p:tav tm="100000">
                                          <p:val>
                                            <p:strVal val="#ppt_h"/>
                                          </p:val>
                                        </p:tav>
                                      </p:tavLst>
                                    </p:anim>
                                    <p:animEffect transition="in" filter="fade">
                                      <p:cBhvr>
                                        <p:cTn id="41" dur="1000"/>
                                        <p:tgtEl>
                                          <p:spTgt spid="10"/>
                                        </p:tgtEl>
                                      </p:cBhvr>
                                    </p:animEffect>
                                  </p:childTnLst>
                                </p:cTn>
                              </p:par>
                            </p:childTnLst>
                          </p:cTn>
                        </p:par>
                        <p:par>
                          <p:cTn id="42" fill="hold">
                            <p:stCondLst>
                              <p:cond delay="3500"/>
                            </p:stCondLst>
                            <p:childTnLst>
                              <p:par>
                                <p:cTn id="43" presetID="55" presetClass="entr" presetSubtype="0" fill="hold" grpId="0" nodeType="afterEffect">
                                  <p:stCondLst>
                                    <p:cond delay="0"/>
                                  </p:stCondLst>
                                  <p:childTnLst>
                                    <p:set>
                                      <p:cBhvr>
                                        <p:cTn id="44" dur="1" fill="hold">
                                          <p:stCondLst>
                                            <p:cond delay="0"/>
                                          </p:stCondLst>
                                        </p:cTn>
                                        <p:tgtEl>
                                          <p:spTgt spid="11"/>
                                        </p:tgtEl>
                                        <p:attrNameLst>
                                          <p:attrName>style.visibility</p:attrName>
                                        </p:attrNameLst>
                                      </p:cBhvr>
                                      <p:to>
                                        <p:strVal val="visible"/>
                                      </p:to>
                                    </p:set>
                                    <p:anim calcmode="lin" valueType="num">
                                      <p:cBhvr>
                                        <p:cTn id="45" dur="1000" fill="hold"/>
                                        <p:tgtEl>
                                          <p:spTgt spid="11"/>
                                        </p:tgtEl>
                                        <p:attrNameLst>
                                          <p:attrName>ppt_w</p:attrName>
                                        </p:attrNameLst>
                                      </p:cBhvr>
                                      <p:tavLst>
                                        <p:tav tm="0">
                                          <p:val>
                                            <p:strVal val="#ppt_w*0.70"/>
                                          </p:val>
                                        </p:tav>
                                        <p:tav tm="100000">
                                          <p:val>
                                            <p:strVal val="#ppt_w"/>
                                          </p:val>
                                        </p:tav>
                                      </p:tavLst>
                                    </p:anim>
                                    <p:anim calcmode="lin" valueType="num">
                                      <p:cBhvr>
                                        <p:cTn id="46" dur="1000" fill="hold"/>
                                        <p:tgtEl>
                                          <p:spTgt spid="11"/>
                                        </p:tgtEl>
                                        <p:attrNameLst>
                                          <p:attrName>ppt_h</p:attrName>
                                        </p:attrNameLst>
                                      </p:cBhvr>
                                      <p:tavLst>
                                        <p:tav tm="0">
                                          <p:val>
                                            <p:strVal val="#ppt_h"/>
                                          </p:val>
                                        </p:tav>
                                        <p:tav tm="100000">
                                          <p:val>
                                            <p:strVal val="#ppt_h"/>
                                          </p:val>
                                        </p:tav>
                                      </p:tavLst>
                                    </p:anim>
                                    <p:animEffect transition="in" filter="fade">
                                      <p:cBhvr>
                                        <p:cTn id="47" dur="1000"/>
                                        <p:tgtEl>
                                          <p:spTgt spid="11"/>
                                        </p:tgtEl>
                                      </p:cBhvr>
                                    </p:animEffect>
                                  </p:childTnLst>
                                </p:cTn>
                              </p:par>
                              <p:par>
                                <p:cTn id="48" presetID="55" presetClass="entr" presetSubtype="0" fill="hold" nodeType="withEffect">
                                  <p:stCondLst>
                                    <p:cond delay="0"/>
                                  </p:stCondLst>
                                  <p:childTnLst>
                                    <p:set>
                                      <p:cBhvr>
                                        <p:cTn id="49" dur="1" fill="hold">
                                          <p:stCondLst>
                                            <p:cond delay="0"/>
                                          </p:stCondLst>
                                        </p:cTn>
                                        <p:tgtEl>
                                          <p:spTgt spid="12"/>
                                        </p:tgtEl>
                                        <p:attrNameLst>
                                          <p:attrName>style.visibility</p:attrName>
                                        </p:attrNameLst>
                                      </p:cBhvr>
                                      <p:to>
                                        <p:strVal val="visible"/>
                                      </p:to>
                                    </p:set>
                                    <p:anim calcmode="lin" valueType="num">
                                      <p:cBhvr>
                                        <p:cTn id="50" dur="1000" fill="hold"/>
                                        <p:tgtEl>
                                          <p:spTgt spid="12"/>
                                        </p:tgtEl>
                                        <p:attrNameLst>
                                          <p:attrName>ppt_w</p:attrName>
                                        </p:attrNameLst>
                                      </p:cBhvr>
                                      <p:tavLst>
                                        <p:tav tm="0">
                                          <p:val>
                                            <p:strVal val="#ppt_w*0.70"/>
                                          </p:val>
                                        </p:tav>
                                        <p:tav tm="100000">
                                          <p:val>
                                            <p:strVal val="#ppt_w"/>
                                          </p:val>
                                        </p:tav>
                                      </p:tavLst>
                                    </p:anim>
                                    <p:anim calcmode="lin" valueType="num">
                                      <p:cBhvr>
                                        <p:cTn id="51" dur="1000" fill="hold"/>
                                        <p:tgtEl>
                                          <p:spTgt spid="12"/>
                                        </p:tgtEl>
                                        <p:attrNameLst>
                                          <p:attrName>ppt_h</p:attrName>
                                        </p:attrNameLst>
                                      </p:cBhvr>
                                      <p:tavLst>
                                        <p:tav tm="0">
                                          <p:val>
                                            <p:strVal val="#ppt_h"/>
                                          </p:val>
                                        </p:tav>
                                        <p:tav tm="100000">
                                          <p:val>
                                            <p:strVal val="#ppt_h"/>
                                          </p:val>
                                        </p:tav>
                                      </p:tavLst>
                                    </p:anim>
                                    <p:animEffect transition="in" filter="fade">
                                      <p:cBhvr>
                                        <p:cTn id="52"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
          <p:cNvSpPr>
            <a:spLocks noGrp="1" noChangeArrowheads="1"/>
          </p:cNvSpPr>
          <p:nvPr>
            <p:ph type="ctrTitle"/>
          </p:nvPr>
        </p:nvSpPr>
        <p:spPr>
          <a:xfrm>
            <a:off x="1071538" y="357166"/>
            <a:ext cx="6991462" cy="668334"/>
          </a:xfrm>
        </p:spPr>
        <p:txBody>
          <a:bodyPr lIns="0" tIns="0" rIns="0" bIns="0" anchor="b"/>
          <a:lstStyle/>
          <a:p>
            <a:pPr algn="ctr">
              <a:lnSpc>
                <a:spcPct val="95000"/>
              </a:lnSpc>
            </a:pPr>
            <a:r>
              <a:rPr lang="uk-UA" sz="4000" dirty="0" smtClean="0">
                <a:solidFill>
                  <a:srgbClr val="FF0000"/>
                </a:solidFill>
              </a:rPr>
              <a:t>Форматування таблиць</a:t>
            </a:r>
            <a:endParaRPr lang="uk-UA" sz="4000" b="1" dirty="0" smtClean="0">
              <a:solidFill>
                <a:srgbClr val="FF0000"/>
              </a:solidFill>
              <a:latin typeface="Arial" charset="0"/>
            </a:endParaRPr>
          </a:p>
        </p:txBody>
      </p:sp>
      <p:sp>
        <p:nvSpPr>
          <p:cNvPr id="13" name="Text Box 4"/>
          <p:cNvSpPr txBox="1">
            <a:spLocks noChangeArrowheads="1"/>
          </p:cNvSpPr>
          <p:nvPr/>
        </p:nvSpPr>
        <p:spPr bwMode="auto">
          <a:xfrm>
            <a:off x="1190546" y="1285860"/>
            <a:ext cx="6453288" cy="491225"/>
          </a:xfrm>
          <a:prstGeom prst="rect">
            <a:avLst/>
          </a:prstGeom>
          <a:noFill/>
          <a:ln w="9525">
            <a:noFill/>
            <a:miter lim="800000"/>
            <a:headEnd/>
            <a:tailEnd/>
          </a:ln>
        </p:spPr>
        <p:txBody>
          <a:bodyPr wrap="square" lIns="0" tIns="0" rIns="0" bIns="0">
            <a:spAutoFit/>
          </a:bodyPr>
          <a:lstStyle/>
          <a:p>
            <a:pPr algn="ctr">
              <a:lnSpc>
                <a:spcPct val="114000"/>
              </a:lnSpc>
            </a:pPr>
            <a:r>
              <a:rPr lang="uk-UA" sz="2800" b="1" dirty="0" smtClean="0">
                <a:solidFill>
                  <a:srgbClr val="002060"/>
                </a:solidFill>
                <a:latin typeface="Arial" charset="0"/>
              </a:rPr>
              <a:t>Операції над вмістом комірок</a:t>
            </a:r>
            <a:endParaRPr lang="uk-UA" sz="2800" b="1" dirty="0">
              <a:solidFill>
                <a:srgbClr val="002060"/>
              </a:solidFill>
              <a:latin typeface="Arial" charset="0"/>
            </a:endParaRPr>
          </a:p>
        </p:txBody>
      </p:sp>
      <p:sp>
        <p:nvSpPr>
          <p:cNvPr id="14" name="Text Box 5"/>
          <p:cNvSpPr txBox="1">
            <a:spLocks noChangeArrowheads="1"/>
          </p:cNvSpPr>
          <p:nvPr/>
        </p:nvSpPr>
        <p:spPr bwMode="auto">
          <a:xfrm>
            <a:off x="214282" y="1928802"/>
            <a:ext cx="8470900" cy="605230"/>
          </a:xfrm>
          <a:prstGeom prst="rect">
            <a:avLst/>
          </a:prstGeom>
          <a:noFill/>
          <a:ln w="9525">
            <a:noFill/>
            <a:miter lim="800000"/>
            <a:headEnd/>
            <a:tailEnd/>
          </a:ln>
        </p:spPr>
        <p:txBody>
          <a:bodyPr lIns="0" tIns="0" rIns="0" bIns="0">
            <a:spAutoFit/>
          </a:bodyPr>
          <a:lstStyle/>
          <a:p>
            <a:pPr algn="ctr">
              <a:lnSpc>
                <a:spcPct val="114000"/>
              </a:lnSpc>
            </a:pPr>
            <a:r>
              <a:rPr lang="uk-UA" sz="1800" b="1" dirty="0" smtClean="0">
                <a:solidFill>
                  <a:srgbClr val="C00000"/>
                </a:solidFill>
                <a:latin typeface="Arial" charset="0"/>
              </a:rPr>
              <a:t>Над вмістом заповненої комірки, або діапазоном заповнених комірок можна виконувати такі операції:</a:t>
            </a:r>
            <a:endParaRPr lang="uk-UA" sz="1800" b="1" dirty="0">
              <a:solidFill>
                <a:srgbClr val="C00000"/>
              </a:solidFill>
              <a:latin typeface="Arial" charset="0"/>
            </a:endParaRPr>
          </a:p>
        </p:txBody>
      </p:sp>
      <p:sp>
        <p:nvSpPr>
          <p:cNvPr id="15" name="Text Box 6"/>
          <p:cNvSpPr txBox="1">
            <a:spLocks noChangeArrowheads="1"/>
          </p:cNvSpPr>
          <p:nvPr/>
        </p:nvSpPr>
        <p:spPr bwMode="auto">
          <a:xfrm>
            <a:off x="214282" y="2595550"/>
            <a:ext cx="5432425" cy="605230"/>
          </a:xfrm>
          <a:prstGeom prst="rect">
            <a:avLst/>
          </a:prstGeom>
          <a:noFill/>
          <a:ln w="9525">
            <a:noFill/>
            <a:miter lim="800000"/>
            <a:headEnd/>
            <a:tailEnd/>
          </a:ln>
        </p:spPr>
        <p:txBody>
          <a:bodyPr lIns="0" tIns="0" rIns="0" bIns="0">
            <a:spAutoFit/>
          </a:bodyPr>
          <a:lstStyle/>
          <a:p>
            <a:pPr>
              <a:lnSpc>
                <a:spcPct val="114000"/>
              </a:lnSpc>
            </a:pPr>
            <a:r>
              <a:rPr lang="uk-UA" sz="1800" b="1" dirty="0" smtClean="0">
                <a:solidFill>
                  <a:srgbClr val="002060"/>
                </a:solidFill>
                <a:latin typeface="Arial" charset="0"/>
              </a:rPr>
              <a:t>Переміщення</a:t>
            </a:r>
            <a:r>
              <a:rPr lang="uk-UA" sz="1800" dirty="0" smtClean="0">
                <a:solidFill>
                  <a:srgbClr val="002060"/>
                </a:solidFill>
                <a:latin typeface="Arial" charset="0"/>
              </a:rPr>
              <a:t> – вміст комірки переміщується на нове місце і зникає на старому</a:t>
            </a:r>
            <a:endParaRPr lang="uk-UA" sz="1800" dirty="0">
              <a:solidFill>
                <a:srgbClr val="002060"/>
              </a:solidFill>
              <a:latin typeface="Arial" charset="0"/>
            </a:endParaRPr>
          </a:p>
        </p:txBody>
      </p:sp>
      <p:sp>
        <p:nvSpPr>
          <p:cNvPr id="16" name="Text Box 7"/>
          <p:cNvSpPr txBox="1">
            <a:spLocks noChangeArrowheads="1"/>
          </p:cNvSpPr>
          <p:nvPr/>
        </p:nvSpPr>
        <p:spPr bwMode="auto">
          <a:xfrm>
            <a:off x="214282" y="3252398"/>
            <a:ext cx="5272087" cy="605230"/>
          </a:xfrm>
          <a:prstGeom prst="rect">
            <a:avLst/>
          </a:prstGeom>
          <a:noFill/>
          <a:ln w="9525">
            <a:noFill/>
            <a:miter lim="800000"/>
            <a:headEnd/>
            <a:tailEnd/>
          </a:ln>
        </p:spPr>
        <p:txBody>
          <a:bodyPr lIns="0" tIns="0" rIns="0" bIns="0">
            <a:spAutoFit/>
          </a:bodyPr>
          <a:lstStyle/>
          <a:p>
            <a:pPr>
              <a:lnSpc>
                <a:spcPct val="114000"/>
              </a:lnSpc>
            </a:pPr>
            <a:r>
              <a:rPr lang="uk-UA" sz="1800" b="1" dirty="0" smtClean="0">
                <a:solidFill>
                  <a:srgbClr val="002060"/>
                </a:solidFill>
                <a:latin typeface="Arial" charset="0"/>
              </a:rPr>
              <a:t>Копіювання</a:t>
            </a:r>
            <a:r>
              <a:rPr lang="uk-UA" sz="1800" dirty="0" smtClean="0">
                <a:solidFill>
                  <a:srgbClr val="002060"/>
                </a:solidFill>
                <a:latin typeface="Arial" charset="0"/>
              </a:rPr>
              <a:t> – вміст комірки копіюється на нове місце і залишається на старому</a:t>
            </a:r>
            <a:endParaRPr lang="uk-UA" sz="1800" dirty="0">
              <a:solidFill>
                <a:srgbClr val="002060"/>
              </a:solidFill>
              <a:latin typeface="Arial" charset="0"/>
            </a:endParaRPr>
          </a:p>
        </p:txBody>
      </p:sp>
      <p:sp>
        <p:nvSpPr>
          <p:cNvPr id="17" name="Text Box 8"/>
          <p:cNvSpPr txBox="1">
            <a:spLocks noChangeArrowheads="1"/>
          </p:cNvSpPr>
          <p:nvPr/>
        </p:nvSpPr>
        <p:spPr bwMode="auto">
          <a:xfrm>
            <a:off x="214282" y="3823902"/>
            <a:ext cx="5272087" cy="605230"/>
          </a:xfrm>
          <a:prstGeom prst="rect">
            <a:avLst/>
          </a:prstGeom>
          <a:noFill/>
          <a:ln w="9525">
            <a:noFill/>
            <a:miter lim="800000"/>
            <a:headEnd/>
            <a:tailEnd/>
          </a:ln>
        </p:spPr>
        <p:txBody>
          <a:bodyPr lIns="0" tIns="0" rIns="0" bIns="0">
            <a:spAutoFit/>
          </a:bodyPr>
          <a:lstStyle/>
          <a:p>
            <a:pPr>
              <a:lnSpc>
                <a:spcPct val="114000"/>
              </a:lnSpc>
            </a:pPr>
            <a:r>
              <a:rPr lang="uk-UA" sz="1800" b="1" dirty="0" smtClean="0">
                <a:solidFill>
                  <a:srgbClr val="002060"/>
                </a:solidFill>
                <a:latin typeface="Arial" charset="0"/>
              </a:rPr>
              <a:t>Вставка</a:t>
            </a:r>
            <a:r>
              <a:rPr lang="uk-UA" sz="1800" dirty="0" smtClean="0">
                <a:solidFill>
                  <a:srgbClr val="002060"/>
                </a:solidFill>
                <a:latin typeface="Arial" charset="0"/>
              </a:rPr>
              <a:t> – на нове місце вставляється вміст комірки, що переміщається або копіюється</a:t>
            </a:r>
            <a:endParaRPr lang="uk-UA" sz="1800" dirty="0">
              <a:solidFill>
                <a:srgbClr val="002060"/>
              </a:solidFill>
              <a:latin typeface="Arial" charset="0"/>
            </a:endParaRPr>
          </a:p>
        </p:txBody>
      </p:sp>
      <p:sp>
        <p:nvSpPr>
          <p:cNvPr id="19" name="Text Box 10"/>
          <p:cNvSpPr txBox="1">
            <a:spLocks noChangeArrowheads="1"/>
          </p:cNvSpPr>
          <p:nvPr/>
        </p:nvSpPr>
        <p:spPr bwMode="auto">
          <a:xfrm>
            <a:off x="214282" y="4500570"/>
            <a:ext cx="5272087" cy="947375"/>
          </a:xfrm>
          <a:prstGeom prst="rect">
            <a:avLst/>
          </a:prstGeom>
          <a:noFill/>
          <a:ln w="9525">
            <a:noFill/>
            <a:miter lim="800000"/>
            <a:headEnd/>
            <a:tailEnd/>
          </a:ln>
        </p:spPr>
        <p:txBody>
          <a:bodyPr lIns="0" tIns="0" rIns="0" bIns="0">
            <a:spAutoFit/>
          </a:bodyPr>
          <a:lstStyle/>
          <a:p>
            <a:pPr>
              <a:lnSpc>
                <a:spcPct val="114000"/>
              </a:lnSpc>
            </a:pPr>
            <a:r>
              <a:rPr lang="uk-UA" sz="1800" b="1" dirty="0" smtClean="0">
                <a:solidFill>
                  <a:srgbClr val="002060"/>
                </a:solidFill>
                <a:latin typeface="Arial" charset="0"/>
              </a:rPr>
              <a:t>Вилучення </a:t>
            </a:r>
            <a:r>
              <a:rPr lang="uk-UA" sz="1800" dirty="0" smtClean="0">
                <a:solidFill>
                  <a:srgbClr val="002060"/>
                </a:solidFill>
                <a:latin typeface="Arial" charset="0"/>
              </a:rPr>
              <a:t>– вміст комірки вилучається, сусідні комірки зсуваються, щоб зайняти місце вилученої комірки</a:t>
            </a:r>
            <a:endParaRPr lang="uk-UA" sz="1800" dirty="0">
              <a:solidFill>
                <a:srgbClr val="002060"/>
              </a:solidFill>
              <a:latin typeface="Arial" charset="0"/>
            </a:endParaRPr>
          </a:p>
        </p:txBody>
      </p:sp>
      <p:sp>
        <p:nvSpPr>
          <p:cNvPr id="20" name="Text Box 11"/>
          <p:cNvSpPr txBox="1">
            <a:spLocks noChangeArrowheads="1"/>
          </p:cNvSpPr>
          <p:nvPr/>
        </p:nvSpPr>
        <p:spPr bwMode="auto">
          <a:xfrm>
            <a:off x="214282" y="5500702"/>
            <a:ext cx="5432425" cy="605230"/>
          </a:xfrm>
          <a:prstGeom prst="rect">
            <a:avLst/>
          </a:prstGeom>
          <a:noFill/>
          <a:ln w="9525">
            <a:noFill/>
            <a:miter lim="800000"/>
            <a:headEnd/>
            <a:tailEnd/>
          </a:ln>
        </p:spPr>
        <p:txBody>
          <a:bodyPr lIns="0" tIns="0" rIns="0" bIns="0">
            <a:spAutoFit/>
          </a:bodyPr>
          <a:lstStyle/>
          <a:p>
            <a:pPr>
              <a:lnSpc>
                <a:spcPct val="114000"/>
              </a:lnSpc>
            </a:pPr>
            <a:r>
              <a:rPr lang="uk-UA" sz="1800" b="1" dirty="0" smtClean="0">
                <a:solidFill>
                  <a:srgbClr val="002060"/>
                </a:solidFill>
                <a:latin typeface="Arial" charset="0"/>
              </a:rPr>
              <a:t>Очистка </a:t>
            </a:r>
            <a:r>
              <a:rPr lang="uk-UA" sz="1800" dirty="0" smtClean="0">
                <a:solidFill>
                  <a:srgbClr val="002060"/>
                </a:solidFill>
                <a:latin typeface="Arial" charset="0"/>
              </a:rPr>
              <a:t>– вміст комірки очищується, сусідні комірки залишаються на своїх місцях</a:t>
            </a:r>
            <a:endParaRPr lang="uk-UA" sz="1800" dirty="0">
              <a:solidFill>
                <a:srgbClr val="002060"/>
              </a:solidFill>
              <a:latin typeface="Arial" charset="0"/>
            </a:endParaRPr>
          </a:p>
        </p:txBody>
      </p:sp>
      <p:pic>
        <p:nvPicPr>
          <p:cNvPr id="22" name="Рисунок 21" descr="SNAG-006.jpg"/>
          <p:cNvPicPr>
            <a:picLocks noChangeAspect="1"/>
          </p:cNvPicPr>
          <p:nvPr/>
        </p:nvPicPr>
        <p:blipFill>
          <a:blip r:embed="rId2" cstate="print"/>
          <a:stretch>
            <a:fillRect/>
          </a:stretch>
        </p:blipFill>
        <p:spPr>
          <a:xfrm>
            <a:off x="5786446" y="2857496"/>
            <a:ext cx="2924175" cy="3000396"/>
          </a:xfrm>
          <a:prstGeom prst="rect">
            <a:avLst/>
          </a:prstGeom>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1000" fill="hold"/>
                                        <p:tgtEl>
                                          <p:spTgt spid="12"/>
                                        </p:tgtEl>
                                        <p:attrNameLst>
                                          <p:attrName>ppt_x</p:attrName>
                                        </p:attrNameLst>
                                      </p:cBhvr>
                                      <p:tavLst>
                                        <p:tav tm="0">
                                          <p:val>
                                            <p:strVal val="#ppt_x"/>
                                          </p:val>
                                        </p:tav>
                                        <p:tav tm="100000">
                                          <p:val>
                                            <p:strVal val="#ppt_x"/>
                                          </p:val>
                                        </p:tav>
                                      </p:tavLst>
                                    </p:anim>
                                    <p:anim calcmode="lin" valueType="num">
                                      <p:cBhvr additive="base">
                                        <p:cTn id="8" dur="1000" fill="hold"/>
                                        <p:tgtEl>
                                          <p:spTgt spid="12"/>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22" presetClass="entr" presetSubtype="1"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up)">
                                      <p:cBhvr>
                                        <p:cTn id="12" dur="500"/>
                                        <p:tgtEl>
                                          <p:spTgt spid="13"/>
                                        </p:tgtEl>
                                      </p:cBhvr>
                                    </p:animEffect>
                                  </p:childTnLst>
                                </p:cTn>
                              </p:par>
                            </p:childTnLst>
                          </p:cTn>
                        </p:par>
                        <p:par>
                          <p:cTn id="13" fill="hold">
                            <p:stCondLst>
                              <p:cond delay="1500"/>
                            </p:stCondLst>
                            <p:childTnLst>
                              <p:par>
                                <p:cTn id="14" presetID="22" presetClass="entr" presetSubtype="1" fill="hold" grpId="0" nodeType="after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wipe(up)">
                                      <p:cBhvr>
                                        <p:cTn id="16" dur="500"/>
                                        <p:tgtEl>
                                          <p:spTgt spid="14"/>
                                        </p:tgtEl>
                                      </p:cBhvr>
                                    </p:animEffect>
                                  </p:childTnLst>
                                </p:cTn>
                              </p:par>
                            </p:childTnLst>
                          </p:cTn>
                        </p:par>
                        <p:par>
                          <p:cTn id="17" fill="hold">
                            <p:stCondLst>
                              <p:cond delay="2000"/>
                            </p:stCondLst>
                            <p:childTnLst>
                              <p:par>
                                <p:cTn id="18" presetID="22" presetClass="entr" presetSubtype="8" fill="hold" grpId="0" nodeType="after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wipe(left)">
                                      <p:cBhvr>
                                        <p:cTn id="20" dur="500"/>
                                        <p:tgtEl>
                                          <p:spTgt spid="15"/>
                                        </p:tgtEl>
                                      </p:cBhvr>
                                    </p:animEffect>
                                  </p:childTnLst>
                                </p:cTn>
                              </p:par>
                            </p:childTnLst>
                          </p:cTn>
                        </p:par>
                        <p:par>
                          <p:cTn id="21" fill="hold">
                            <p:stCondLst>
                              <p:cond delay="2500"/>
                            </p:stCondLst>
                            <p:childTnLst>
                              <p:par>
                                <p:cTn id="22" presetID="22" presetClass="entr" presetSubtype="8" fill="hold" grpId="0" nodeType="after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wipe(left)">
                                      <p:cBhvr>
                                        <p:cTn id="24" dur="500"/>
                                        <p:tgtEl>
                                          <p:spTgt spid="16"/>
                                        </p:tgtEl>
                                      </p:cBhvr>
                                    </p:animEffect>
                                  </p:childTnLst>
                                </p:cTn>
                              </p:par>
                            </p:childTnLst>
                          </p:cTn>
                        </p:par>
                        <p:par>
                          <p:cTn id="25" fill="hold">
                            <p:stCondLst>
                              <p:cond delay="3000"/>
                            </p:stCondLst>
                            <p:childTnLst>
                              <p:par>
                                <p:cTn id="26" presetID="22" presetClass="entr" presetSubtype="8" fill="hold" grpId="0" nodeType="after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wipe(left)">
                                      <p:cBhvr>
                                        <p:cTn id="28" dur="500"/>
                                        <p:tgtEl>
                                          <p:spTgt spid="17"/>
                                        </p:tgtEl>
                                      </p:cBhvr>
                                    </p:animEffect>
                                  </p:childTnLst>
                                </p:cTn>
                              </p:par>
                            </p:childTnLst>
                          </p:cTn>
                        </p:par>
                        <p:par>
                          <p:cTn id="29" fill="hold">
                            <p:stCondLst>
                              <p:cond delay="3500"/>
                            </p:stCondLst>
                            <p:childTnLst>
                              <p:par>
                                <p:cTn id="30" presetID="22" presetClass="entr" presetSubtype="8" fill="hold" grpId="0" nodeType="after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wipe(left)">
                                      <p:cBhvr>
                                        <p:cTn id="32" dur="500"/>
                                        <p:tgtEl>
                                          <p:spTgt spid="19"/>
                                        </p:tgtEl>
                                      </p:cBhvr>
                                    </p:animEffect>
                                  </p:childTnLst>
                                </p:cTn>
                              </p:par>
                            </p:childTnLst>
                          </p:cTn>
                        </p:par>
                        <p:par>
                          <p:cTn id="33" fill="hold">
                            <p:stCondLst>
                              <p:cond delay="4000"/>
                            </p:stCondLst>
                            <p:childTnLst>
                              <p:par>
                                <p:cTn id="34" presetID="22" presetClass="entr" presetSubtype="8" fill="hold" grpId="0" nodeType="after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wipe(left)">
                                      <p:cBhvr>
                                        <p:cTn id="36" dur="500"/>
                                        <p:tgtEl>
                                          <p:spTgt spid="20"/>
                                        </p:tgtEl>
                                      </p:cBhvr>
                                    </p:animEffect>
                                  </p:childTnLst>
                                </p:cTn>
                              </p:par>
                              <p:par>
                                <p:cTn id="37" presetID="22" presetClass="entr" presetSubtype="2" fill="hold" nodeType="with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wipe(right)">
                                      <p:cBhvr>
                                        <p:cTn id="39"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P spid="16" grpId="0"/>
      <p:bldP spid="17" grpId="0"/>
      <p:bldP spid="19" grpId="0"/>
      <p:bldP spid="2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428604"/>
            <a:ext cx="8686800" cy="838200"/>
          </a:xfrm>
        </p:spPr>
        <p:txBody>
          <a:bodyPr/>
          <a:lstStyle/>
          <a:p>
            <a:pPr algn="ctr"/>
            <a:r>
              <a:rPr lang="uk-UA" dirty="0" smtClean="0">
                <a:solidFill>
                  <a:srgbClr val="FF0000"/>
                </a:solidFill>
              </a:rPr>
              <a:t>Форматування даних в комірках</a:t>
            </a:r>
            <a:endParaRPr lang="uk-UA" dirty="0"/>
          </a:p>
        </p:txBody>
      </p:sp>
      <p:sp>
        <p:nvSpPr>
          <p:cNvPr id="4" name="TextBox 3"/>
          <p:cNvSpPr txBox="1"/>
          <p:nvPr/>
        </p:nvSpPr>
        <p:spPr>
          <a:xfrm>
            <a:off x="214282" y="1357298"/>
            <a:ext cx="8643998" cy="2308324"/>
          </a:xfrm>
          <a:prstGeom prst="rect">
            <a:avLst/>
          </a:prstGeom>
          <a:noFill/>
        </p:spPr>
        <p:txBody>
          <a:bodyPr wrap="square" rtlCol="0">
            <a:spAutoFit/>
          </a:bodyPr>
          <a:lstStyle/>
          <a:p>
            <a:pPr algn="just"/>
            <a:r>
              <a:rPr lang="en-US" sz="1600" b="1" dirty="0" smtClean="0">
                <a:latin typeface="Calibri" pitchFamily="34" charset="0"/>
              </a:rPr>
              <a:t>Excel </a:t>
            </a:r>
            <a:r>
              <a:rPr lang="uk-UA" sz="1600" b="1" dirty="0" smtClean="0">
                <a:latin typeface="Calibri" pitchFamily="34" charset="0"/>
              </a:rPr>
              <a:t>дозволяє використовувати в роботі 12 категорій числових форматів, які знаходяться у вкладці </a:t>
            </a:r>
            <a:r>
              <a:rPr lang="uk-UA" sz="1600" b="1" dirty="0" smtClean="0">
                <a:solidFill>
                  <a:srgbClr val="0070C0"/>
                </a:solidFill>
                <a:latin typeface="Calibri" pitchFamily="34" charset="0"/>
              </a:rPr>
              <a:t>Число</a:t>
            </a:r>
            <a:r>
              <a:rPr lang="uk-UA" sz="1600" b="1" dirty="0" smtClean="0">
                <a:latin typeface="Calibri" pitchFamily="34" charset="0"/>
              </a:rPr>
              <a:t> діалогового вікна </a:t>
            </a:r>
            <a:r>
              <a:rPr lang="uk-UA" sz="1600" b="1" dirty="0" smtClean="0">
                <a:solidFill>
                  <a:srgbClr val="0070C0"/>
                </a:solidFill>
                <a:latin typeface="Calibri" pitchFamily="34" charset="0"/>
              </a:rPr>
              <a:t>Формат клітинок</a:t>
            </a:r>
            <a:r>
              <a:rPr lang="uk-UA" sz="1600" b="1" dirty="0" smtClean="0">
                <a:latin typeface="Calibri" pitchFamily="34" charset="0"/>
              </a:rPr>
              <a:t>. Існує декілька способів виклику діалогового вікна </a:t>
            </a:r>
            <a:r>
              <a:rPr lang="uk-UA" sz="1600" b="1" dirty="0" smtClean="0">
                <a:solidFill>
                  <a:srgbClr val="0070C0"/>
                </a:solidFill>
                <a:latin typeface="Calibri" pitchFamily="34" charset="0"/>
              </a:rPr>
              <a:t>Формат клітинок</a:t>
            </a:r>
            <a:r>
              <a:rPr lang="uk-UA" sz="1600" b="1" dirty="0" smtClean="0">
                <a:latin typeface="Calibri" pitchFamily="34" charset="0"/>
              </a:rPr>
              <a:t>. Перш за все необхідно виділити комірку (чи групу комірок), а потім виконати одну із дій:</a:t>
            </a:r>
          </a:p>
          <a:p>
            <a:pPr lvl="0" algn="just"/>
            <a:r>
              <a:rPr lang="uk-UA" sz="1600" b="1" dirty="0" smtClean="0">
                <a:latin typeface="Calibri" pitchFamily="34" charset="0"/>
              </a:rPr>
              <a:t>Вибрати команду </a:t>
            </a:r>
            <a:r>
              <a:rPr lang="uk-UA" sz="1600" b="1" dirty="0" smtClean="0">
                <a:solidFill>
                  <a:srgbClr val="0070C0"/>
                </a:solidFill>
                <a:latin typeface="Calibri" pitchFamily="34" charset="0"/>
              </a:rPr>
              <a:t>Основне </a:t>
            </a:r>
            <a:r>
              <a:rPr lang="uk-UA" sz="1600" b="1" dirty="0" smtClean="0">
                <a:solidFill>
                  <a:srgbClr val="0070C0"/>
                </a:solidFill>
                <a:latin typeface="Calibri" pitchFamily="34" charset="0"/>
                <a:sym typeface="Symbol"/>
              </a:rPr>
              <a:t> </a:t>
            </a:r>
            <a:r>
              <a:rPr lang="uk-UA" sz="1600" b="1" dirty="0" smtClean="0">
                <a:solidFill>
                  <a:srgbClr val="0070C0"/>
                </a:solidFill>
                <a:latin typeface="Calibri" pitchFamily="34" charset="0"/>
              </a:rPr>
              <a:t>Формат</a:t>
            </a:r>
            <a:r>
              <a:rPr lang="uk-UA" sz="1600" b="1" dirty="0" smtClean="0">
                <a:latin typeface="Calibri" pitchFamily="34" charset="0"/>
              </a:rPr>
              <a:t>;</a:t>
            </a:r>
          </a:p>
          <a:p>
            <a:pPr lvl="0" algn="just"/>
            <a:r>
              <a:rPr lang="uk-UA" sz="1600" b="1" dirty="0" smtClean="0">
                <a:latin typeface="Calibri" pitchFamily="34" charset="0"/>
              </a:rPr>
              <a:t>Клацнути правою кнопкою мишки і вибрати з меню </a:t>
            </a:r>
            <a:r>
              <a:rPr lang="uk-UA" sz="1600" b="1" dirty="0" smtClean="0">
                <a:solidFill>
                  <a:srgbClr val="0070C0"/>
                </a:solidFill>
                <a:latin typeface="Calibri" pitchFamily="34" charset="0"/>
              </a:rPr>
              <a:t>Формат клітинок</a:t>
            </a:r>
            <a:r>
              <a:rPr lang="uk-UA" sz="1600" b="1" dirty="0" smtClean="0">
                <a:latin typeface="Calibri" pitchFamily="34" charset="0"/>
              </a:rPr>
              <a:t>.</a:t>
            </a:r>
          </a:p>
          <a:p>
            <a:pPr algn="just"/>
            <a:r>
              <a:rPr lang="uk-UA" sz="1600" b="1" dirty="0" smtClean="0">
                <a:latin typeface="Calibri" pitchFamily="34" charset="0"/>
              </a:rPr>
              <a:t>При виборі будь-якої конкретної категорії із вікна списку права сторона панелі міняється так, щоб відобразити відповідні опції. Наприклад, в категорію </a:t>
            </a:r>
            <a:r>
              <a:rPr lang="uk-UA" sz="1600" b="1" dirty="0" smtClean="0">
                <a:solidFill>
                  <a:srgbClr val="0070C0"/>
                </a:solidFill>
                <a:latin typeface="Calibri" pitchFamily="34" charset="0"/>
              </a:rPr>
              <a:t>Числовий</a:t>
            </a:r>
            <a:r>
              <a:rPr lang="uk-UA" sz="1600" b="1" dirty="0" smtClean="0">
                <a:latin typeface="Calibri" pitchFamily="34" charset="0"/>
              </a:rPr>
              <a:t> включено три опції: кількість десяткових розрядів</a:t>
            </a:r>
            <a:r>
              <a:rPr lang="ru-RU" sz="1600" b="1" dirty="0" smtClean="0">
                <a:latin typeface="Calibri" pitchFamily="34" charset="0"/>
              </a:rPr>
              <a:t>, </a:t>
            </a:r>
            <a:r>
              <a:rPr lang="uk-UA" sz="1600" b="1" dirty="0" smtClean="0">
                <a:latin typeface="Calibri" pitchFamily="34" charset="0"/>
              </a:rPr>
              <a:t>розділяти групи розрядів</a:t>
            </a:r>
            <a:r>
              <a:rPr lang="ru-RU" sz="1600" b="1" dirty="0" smtClean="0">
                <a:latin typeface="Calibri" pitchFamily="34" charset="0"/>
              </a:rPr>
              <a:t> та </a:t>
            </a:r>
            <a:r>
              <a:rPr lang="uk-UA" sz="1600" b="1" dirty="0" smtClean="0">
                <a:latin typeface="Calibri" pitchFamily="34" charset="0"/>
              </a:rPr>
              <a:t>від’ємні числа</a:t>
            </a:r>
            <a:r>
              <a:rPr lang="ru-RU" sz="1600" b="1" dirty="0" smtClean="0">
                <a:latin typeface="Calibri" pitchFamily="34" charset="0"/>
              </a:rPr>
              <a:t>.</a:t>
            </a:r>
            <a:endParaRPr lang="uk-UA" sz="1600" b="1" dirty="0" smtClean="0">
              <a:latin typeface="Calibri" pitchFamily="34" charset="0"/>
            </a:endParaRPr>
          </a:p>
        </p:txBody>
      </p:sp>
      <p:pic>
        <p:nvPicPr>
          <p:cNvPr id="5" name="Рисунок 4" descr="SNAG-007.jpg"/>
          <p:cNvPicPr/>
          <p:nvPr/>
        </p:nvPicPr>
        <p:blipFill>
          <a:blip r:embed="rId2" cstate="print"/>
          <a:stretch>
            <a:fillRect/>
          </a:stretch>
        </p:blipFill>
        <p:spPr>
          <a:xfrm>
            <a:off x="2468198" y="3662984"/>
            <a:ext cx="3389686" cy="3052164"/>
          </a:xfrm>
          <a:prstGeom prst="rect">
            <a:avLst/>
          </a:prstGeom>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par>
                          <p:cTn id="13" fill="hold">
                            <p:stCondLst>
                              <p:cond delay="1000"/>
                            </p:stCondLst>
                            <p:childTnLst>
                              <p:par>
                                <p:cTn id="14" presetID="22" presetClass="entr" presetSubtype="4"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down)">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spc="300" dirty="0" smtClean="0">
                <a:solidFill>
                  <a:srgbClr val="FF0000"/>
                </a:solidFill>
              </a:rPr>
              <a:t>запитання</a:t>
            </a:r>
            <a:endParaRPr lang="uk-UA" spc="300" dirty="0">
              <a:solidFill>
                <a:srgbClr val="FF0000"/>
              </a:solidFill>
            </a:endParaRPr>
          </a:p>
        </p:txBody>
      </p:sp>
      <p:sp>
        <p:nvSpPr>
          <p:cNvPr id="4" name="TextBox 3"/>
          <p:cNvSpPr txBox="1"/>
          <p:nvPr/>
        </p:nvSpPr>
        <p:spPr>
          <a:xfrm>
            <a:off x="71406" y="1744698"/>
            <a:ext cx="9001156" cy="3970318"/>
          </a:xfrm>
          <a:prstGeom prst="rect">
            <a:avLst/>
          </a:prstGeom>
          <a:noFill/>
        </p:spPr>
        <p:txBody>
          <a:bodyPr wrap="square" rtlCol="0">
            <a:spAutoFit/>
          </a:bodyPr>
          <a:lstStyle/>
          <a:p>
            <a:pPr>
              <a:lnSpc>
                <a:spcPct val="150000"/>
              </a:lnSpc>
            </a:pPr>
            <a:r>
              <a:rPr lang="uk-UA" sz="2800" dirty="0" smtClean="0">
                <a:latin typeface="Calibri" pitchFamily="34" charset="0"/>
              </a:rPr>
              <a:t>Як виділити стовпчик (рядок) у Excel?</a:t>
            </a:r>
          </a:p>
          <a:p>
            <a:pPr>
              <a:lnSpc>
                <a:spcPct val="150000"/>
              </a:lnSpc>
            </a:pPr>
            <a:r>
              <a:rPr lang="uk-UA" sz="2800" dirty="0" smtClean="0">
                <a:latin typeface="Calibri" pitchFamily="34" charset="0"/>
              </a:rPr>
              <a:t>Як змінити ширину стовпця (висоту рядка) ?</a:t>
            </a:r>
          </a:p>
          <a:p>
            <a:pPr>
              <a:lnSpc>
                <a:spcPct val="150000"/>
              </a:lnSpc>
            </a:pPr>
            <a:r>
              <a:rPr lang="uk-UA" sz="2800" dirty="0" smtClean="0">
                <a:latin typeface="Calibri" pitchFamily="34" charset="0"/>
              </a:rPr>
              <a:t>Що розуміють під форматуванням даних в комірках ?</a:t>
            </a:r>
          </a:p>
          <a:p>
            <a:pPr>
              <a:lnSpc>
                <a:spcPct val="150000"/>
              </a:lnSpc>
            </a:pPr>
            <a:r>
              <a:rPr lang="uk-UA" sz="2800" dirty="0" smtClean="0">
                <a:latin typeface="Calibri" pitchFamily="34" charset="0"/>
              </a:rPr>
              <a:t>Які операції можна виконувати над вмістом комірок ?</a:t>
            </a:r>
          </a:p>
          <a:p>
            <a:pPr>
              <a:lnSpc>
                <a:spcPct val="150000"/>
              </a:lnSpc>
            </a:pPr>
            <a:r>
              <a:rPr lang="uk-UA" sz="2800" dirty="0" smtClean="0">
                <a:latin typeface="Calibri" pitchFamily="34" charset="0"/>
              </a:rPr>
              <a:t>Як записати в комірку число у вигляді звичайного дробу ?</a:t>
            </a:r>
          </a:p>
          <a:p>
            <a:pPr>
              <a:lnSpc>
                <a:spcPct val="150000"/>
              </a:lnSpc>
            </a:pPr>
            <a:r>
              <a:rPr lang="uk-UA" sz="2800" dirty="0" smtClean="0">
                <a:latin typeface="Calibri" pitchFamily="34" charset="0"/>
              </a:rPr>
              <a:t>Яке форматування можна застосовувати для комірок?</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Системи обробки табличної інформації">
  <a:themeElements>
    <a:clrScheme name="Валка">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Валка">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Валка">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Системи обробки табличної інформації</Template>
  <TotalTime>238</TotalTime>
  <Words>684</Words>
  <Application>Microsoft Office PowerPoint</Application>
  <PresentationFormat>Экран (4:3)</PresentationFormat>
  <Paragraphs>49</Paragraphs>
  <Slides>7</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Системи обробки табличної інформації</vt:lpstr>
      <vt:lpstr>Форматування таблиць</vt:lpstr>
      <vt:lpstr>Форматування таблиць</vt:lpstr>
      <vt:lpstr>Форматування даних в комірках</vt:lpstr>
      <vt:lpstr>Форматування даних в таблицях</vt:lpstr>
      <vt:lpstr>Форматування таблиць</vt:lpstr>
      <vt:lpstr>Форматування даних в комірках</vt:lpstr>
      <vt:lpstr>запитання</vt:lpstr>
    </vt:vector>
  </TitlesOfParts>
  <Company>Dom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Форматування таблиць</dc:title>
  <dc:creator>Peter</dc:creator>
  <cp:lastModifiedBy>Admin</cp:lastModifiedBy>
  <cp:revision>41</cp:revision>
  <dcterms:created xsi:type="dcterms:W3CDTF">2012-09-16T07:35:05Z</dcterms:created>
  <dcterms:modified xsi:type="dcterms:W3CDTF">2013-04-30T21:13:03Z</dcterms:modified>
</cp:coreProperties>
</file>