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4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123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pic>
          <p:nvPicPr>
            <p:cNvPr id="5124" name="Picture 4" descr="A:\minispir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</p:grp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4B6FCD14-9F1F-44A4-9DBC-A03F5B8382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079A8-BDF7-4868-8AED-1F105792F8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98E63-31D9-4A9C-8172-A668EEBBE3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90600" y="1828800"/>
            <a:ext cx="7772400" cy="41148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A4D96D-EA18-48B3-A3F8-D5E34D3469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D5B8F-BBC9-48D9-BE75-C3B507C36D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31AC7-F630-447C-B67D-6BCE1D569E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E2C9D-EB91-40B9-9954-216218902E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388CE-14EE-46AF-BEBE-03BF4B79B3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28F9E-ED94-4E3C-8257-AABA6A0FAC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B2799-2430-4EEC-9BD9-7B4AAC5AF2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94605-1A45-483A-A6D4-017336C2A2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83224-FE96-4767-9283-7BBE1AA328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pic>
          <p:nvPicPr>
            <p:cNvPr id="4100" name="Picture 4" descr="A:\minispir.GIF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  <p:sp>
          <p:nvSpPr>
            <p:cNvPr id="4101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fld id="{B0AACFB0-B9A3-4CE1-AE5D-BFC4627AF41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000" b="1">
                <a:solidFill>
                  <a:srgbClr val="000000"/>
                </a:solidFill>
              </a:rPr>
              <a:t>Системи управління базами даних</a:t>
            </a:r>
            <a:endParaRPr lang="ru-RU" sz="6000" b="1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uk-UA" sz="3600" b="1">
                <a:solidFill>
                  <a:srgbClr val="000000"/>
                </a:solidFill>
              </a:rPr>
              <a:t>Впорядкування даних, пошук даних.</a:t>
            </a:r>
          </a:p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uk-UA" sz="3600" b="1">
                <a:solidFill>
                  <a:srgbClr val="000000"/>
                </a:solidFill>
              </a:rPr>
              <a:t> Використання фільтрів для пошуку даних в базі даних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Впорядкування даних</a:t>
            </a: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lvl="1" indent="479425" algn="just">
              <a:spcBef>
                <a:spcPts val="300"/>
              </a:spcBef>
              <a:buFontTx/>
              <a:buNone/>
            </a:pPr>
            <a:r>
              <a:rPr lang="uk-UA" sz="2400">
                <a:solidFill>
                  <a:srgbClr val="000000"/>
                </a:solidFill>
              </a:rPr>
              <a:t>У процесі роботи з БД введення даних здійснюється в довільному порядку. Для зручності сприймання інформації записи в БД упорядковують згідно зі значенням певних полів. Після впорядкування значення обраних  полів розміщуються в порядку </a:t>
            </a:r>
            <a:r>
              <a:rPr lang="uk-UA" sz="2400" i="1">
                <a:solidFill>
                  <a:srgbClr val="000000"/>
                </a:solidFill>
              </a:rPr>
              <a:t>зростання\спадання</a:t>
            </a:r>
            <a:r>
              <a:rPr lang="uk-UA" sz="2400">
                <a:solidFill>
                  <a:srgbClr val="000000"/>
                </a:solidFill>
              </a:rPr>
              <a:t> (для числових полів) або в алфавітному </a:t>
            </a:r>
            <a:r>
              <a:rPr lang="uk-UA" sz="2400" i="1">
                <a:solidFill>
                  <a:srgbClr val="000000"/>
                </a:solidFill>
              </a:rPr>
              <a:t>прямому\зворотньому</a:t>
            </a:r>
            <a:r>
              <a:rPr lang="uk-UA" sz="2400">
                <a:solidFill>
                  <a:srgbClr val="000000"/>
                </a:solidFill>
              </a:rPr>
              <a:t> порядку (для символьних полів).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Впорядкування даних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52600"/>
            <a:ext cx="7772400" cy="4114800"/>
          </a:xfrm>
        </p:spPr>
        <p:txBody>
          <a:bodyPr/>
          <a:lstStyle/>
          <a:p>
            <a:pPr lvl="1" algn="just">
              <a:spcBef>
                <a:spcPts val="300"/>
              </a:spcBef>
              <a:buFontTx/>
              <a:buNone/>
            </a:pPr>
            <a:r>
              <a:rPr lang="uk-UA" sz="1600"/>
              <a:t>В </a:t>
            </a:r>
            <a:r>
              <a:rPr lang="en-US" sz="1600" i="1"/>
              <a:t>Access</a:t>
            </a:r>
            <a:r>
              <a:rPr lang="uk-UA" sz="1600"/>
              <a:t> упорядковуння інформації здійснюється за допомогою сортування і фільтрації</a:t>
            </a:r>
          </a:p>
          <a:p>
            <a:r>
              <a:rPr lang="uk-UA" sz="1800" b="1" i="1">
                <a:solidFill>
                  <a:srgbClr val="000000"/>
                </a:solidFill>
              </a:rPr>
              <a:t>Сортування даних у полі - </a:t>
            </a:r>
            <a:r>
              <a:rPr lang="uk-UA" sz="1800">
                <a:solidFill>
                  <a:srgbClr val="000000"/>
                </a:solidFill>
              </a:rPr>
              <a:t>Контекстне меню\Команда “</a:t>
            </a:r>
            <a:r>
              <a:rPr lang="uk-UA" sz="1800" i="1">
                <a:solidFill>
                  <a:srgbClr val="000000"/>
                </a:solidFill>
              </a:rPr>
              <a:t>Сортувати за .</a:t>
            </a:r>
            <a:r>
              <a:rPr lang="uk-UA" sz="1800">
                <a:solidFill>
                  <a:srgbClr val="000000"/>
                </a:solidFill>
              </a:rPr>
              <a:t>..” або Кнопки на панелі інструментів у режимі таблиці</a:t>
            </a:r>
            <a:endParaRPr lang="uk-UA" sz="1800"/>
          </a:p>
          <a:p>
            <a:r>
              <a:rPr lang="uk-UA" sz="1800" b="1" i="1">
                <a:solidFill>
                  <a:srgbClr val="000000"/>
                </a:solidFill>
              </a:rPr>
              <a:t>Накладання фільтра</a:t>
            </a:r>
            <a:r>
              <a:rPr lang="uk-UA" sz="1800">
                <a:solidFill>
                  <a:srgbClr val="000000"/>
                </a:solidFill>
              </a:rPr>
              <a:t> на записи згідно з виділеним фрагментом -Контекстне меню\Команда “</a:t>
            </a:r>
            <a:r>
              <a:rPr lang="uk-UA" sz="1800" i="1">
                <a:solidFill>
                  <a:srgbClr val="000000"/>
                </a:solidFill>
              </a:rPr>
              <a:t>Фільтр за виділеним</a:t>
            </a:r>
            <a:r>
              <a:rPr lang="uk-UA" sz="1800">
                <a:solidFill>
                  <a:srgbClr val="000000"/>
                </a:solidFill>
              </a:rPr>
              <a:t>”  або Кнопки на панелі інструментів у режимі таблиці	</a:t>
            </a:r>
            <a:endParaRPr lang="uk-UA" sz="1800"/>
          </a:p>
          <a:p>
            <a:r>
              <a:rPr lang="uk-UA" sz="1800" b="1" i="1">
                <a:solidFill>
                  <a:srgbClr val="000000"/>
                </a:solidFill>
              </a:rPr>
              <a:t>Зміна критеріїв фільтрації - </a:t>
            </a:r>
            <a:r>
              <a:rPr lang="uk-UA" sz="1800">
                <a:solidFill>
                  <a:srgbClr val="000000"/>
                </a:solidFill>
              </a:rPr>
              <a:t>Контекстне меню заголовка таблиці\Команда “</a:t>
            </a:r>
            <a:r>
              <a:rPr lang="uk-UA" sz="1800" i="1">
                <a:solidFill>
                  <a:srgbClr val="000000"/>
                </a:solidFill>
              </a:rPr>
              <a:t>Змінити фільтр</a:t>
            </a:r>
            <a:r>
              <a:rPr lang="uk-UA" sz="1800">
                <a:solidFill>
                  <a:srgbClr val="000000"/>
                </a:solidFill>
              </a:rPr>
              <a:t>” або Кнопки на панелі інструментів у режимі таблиці	</a:t>
            </a:r>
            <a:endParaRPr lang="uk-UA" sz="1800"/>
          </a:p>
          <a:p>
            <a:r>
              <a:rPr lang="uk-UA" sz="1800" b="1" i="1">
                <a:solidFill>
                  <a:srgbClr val="000000"/>
                </a:solidFill>
              </a:rPr>
              <a:t>Застосування фільтра</a:t>
            </a:r>
            <a:r>
              <a:rPr lang="uk-UA" sz="1800">
                <a:solidFill>
                  <a:srgbClr val="000000"/>
                </a:solidFill>
              </a:rPr>
              <a:t>	- Контекстне меню заголовка таблиці\Команда “</a:t>
            </a:r>
            <a:r>
              <a:rPr lang="uk-UA" sz="1800" i="1">
                <a:solidFill>
                  <a:srgbClr val="000000"/>
                </a:solidFill>
              </a:rPr>
              <a:t>Застосувати фільтр</a:t>
            </a:r>
            <a:r>
              <a:rPr lang="uk-UA" sz="1800">
                <a:solidFill>
                  <a:srgbClr val="000000"/>
                </a:solidFill>
              </a:rPr>
              <a:t>” або Кнопки на панелі інструментів у режимі таблиці	</a:t>
            </a:r>
            <a:endParaRPr lang="uk-UA" sz="1800"/>
          </a:p>
          <a:p>
            <a:r>
              <a:rPr lang="uk-UA" sz="1800" b="1" i="1">
                <a:solidFill>
                  <a:srgbClr val="000000"/>
                </a:solidFill>
              </a:rPr>
              <a:t>Видалення фільтра</a:t>
            </a:r>
            <a:r>
              <a:rPr lang="uk-UA" sz="1800">
                <a:solidFill>
                  <a:srgbClr val="000000"/>
                </a:solidFill>
              </a:rPr>
              <a:t> (відновлення змісту таблиці) - Контекстне меню заголовка таблиці\Команда “</a:t>
            </a:r>
            <a:r>
              <a:rPr lang="uk-UA" sz="1800" i="1">
                <a:solidFill>
                  <a:srgbClr val="000000"/>
                </a:solidFill>
              </a:rPr>
              <a:t>Видалити фільтр</a:t>
            </a:r>
            <a:r>
              <a:rPr lang="uk-UA" sz="1800">
                <a:solidFill>
                  <a:srgbClr val="000000"/>
                </a:solidFill>
              </a:rPr>
              <a:t>”	 або Кнопки на панелі інструментів у режимі таблиці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857250" algn="l"/>
              </a:tabLst>
            </a:pPr>
            <a:r>
              <a:rPr lang="ru-RU" b="1"/>
              <a:t>Пошук даних в базі даних</a:t>
            </a: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lvl="1" indent="190500" algn="just">
              <a:spcBef>
                <a:spcPts val="300"/>
              </a:spcBef>
              <a:buFontTx/>
              <a:buNone/>
            </a:pPr>
            <a:r>
              <a:rPr lang="uk-UA" sz="2000">
                <a:solidFill>
                  <a:srgbClr val="000000"/>
                </a:solidFill>
              </a:rPr>
              <a:t>Пошук інформації в </a:t>
            </a:r>
            <a:r>
              <a:rPr lang="en-US" sz="2000" i="1">
                <a:solidFill>
                  <a:srgbClr val="000000"/>
                </a:solidFill>
              </a:rPr>
              <a:t>Access</a:t>
            </a:r>
            <a:r>
              <a:rPr lang="ru-RU" sz="2000">
                <a:solidFill>
                  <a:srgbClr val="000000"/>
                </a:solidFill>
              </a:rPr>
              <a:t> </a:t>
            </a:r>
            <a:r>
              <a:rPr lang="uk-UA" sz="2000">
                <a:solidFill>
                  <a:srgbClr val="000000"/>
                </a:solidFill>
              </a:rPr>
              <a:t>виконується в </a:t>
            </a:r>
            <a:r>
              <a:rPr lang="uk-UA" sz="2000" i="1">
                <a:solidFill>
                  <a:srgbClr val="000000"/>
                </a:solidFill>
              </a:rPr>
              <a:t>таблицях і формах</a:t>
            </a:r>
            <a:r>
              <a:rPr lang="uk-UA" sz="2000">
                <a:solidFill>
                  <a:srgbClr val="000000"/>
                </a:solidFill>
              </a:rPr>
              <a:t>. Для пошуку заданої послідовності символів у певному полі необхідно виконати такі дії:</a:t>
            </a:r>
          </a:p>
          <a:p>
            <a:pPr marL="381000" lvl="1" indent="190500" algn="just">
              <a:spcBef>
                <a:spcPts val="300"/>
              </a:spcBef>
              <a:buFontTx/>
              <a:buNone/>
            </a:pPr>
            <a:r>
              <a:rPr lang="uk-UA" sz="2000">
                <a:solidFill>
                  <a:srgbClr val="000000"/>
                </a:solidFill>
                <a:cs typeface="Times New Roman" pitchFamily="18" charset="0"/>
              </a:rPr>
              <a:t>1.	</a:t>
            </a:r>
            <a:r>
              <a:rPr lang="uk-UA" sz="2000">
                <a:solidFill>
                  <a:srgbClr val="000000"/>
                </a:solidFill>
              </a:rPr>
              <a:t>встановити курсор у поле, в якому необхідно виконати пошук;</a:t>
            </a:r>
          </a:p>
          <a:p>
            <a:pPr marL="381000" lvl="1" indent="190500" algn="just">
              <a:lnSpc>
                <a:spcPct val="110000"/>
              </a:lnSpc>
              <a:buFontTx/>
              <a:buNone/>
            </a:pPr>
            <a:r>
              <a:rPr lang="uk-UA" sz="2000">
                <a:solidFill>
                  <a:srgbClr val="000000"/>
                </a:solidFill>
                <a:cs typeface="Times New Roman" pitchFamily="18" charset="0"/>
              </a:rPr>
              <a:t>2.	</a:t>
            </a:r>
            <a:r>
              <a:rPr lang="uk-UA" sz="2000">
                <a:solidFill>
                  <a:srgbClr val="000000"/>
                </a:solidFill>
              </a:rPr>
              <a:t>клацнути по кнопці пошуку на панелі інструментів;</a:t>
            </a:r>
          </a:p>
          <a:p>
            <a:pPr marL="381000" lvl="1" indent="190500" algn="just">
              <a:buFontTx/>
              <a:buNone/>
            </a:pPr>
            <a:r>
              <a:rPr lang="uk-UA" sz="2000">
                <a:solidFill>
                  <a:srgbClr val="000000"/>
                </a:solidFill>
                <a:cs typeface="Times New Roman" pitchFamily="18" charset="0"/>
              </a:rPr>
              <a:t>3.	</a:t>
            </a:r>
            <a:r>
              <a:rPr lang="uk-UA" sz="2000">
                <a:solidFill>
                  <a:srgbClr val="000000"/>
                </a:solidFill>
              </a:rPr>
              <a:t>ввести значення, яке потрібно знайти, у поле </a:t>
            </a:r>
            <a:r>
              <a:rPr lang="uk-UA" sz="2000" i="1">
                <a:solidFill>
                  <a:srgbClr val="000000"/>
                </a:solidFill>
              </a:rPr>
              <a:t>Зразок</a:t>
            </a:r>
            <a:r>
              <a:rPr lang="uk-UA" sz="2000">
                <a:solidFill>
                  <a:srgbClr val="000000"/>
                </a:solidFill>
              </a:rPr>
              <a:t>. Якщо точне значення невідоме, можна використати знаки підстановок;</a:t>
            </a:r>
          </a:p>
          <a:p>
            <a:pPr marL="381000" lvl="1" indent="190500" algn="just">
              <a:buFontTx/>
              <a:buNone/>
            </a:pPr>
            <a:r>
              <a:rPr lang="uk-UA" sz="2000">
                <a:solidFill>
                  <a:srgbClr val="000000"/>
                </a:solidFill>
                <a:cs typeface="Times New Roman" pitchFamily="18" charset="0"/>
              </a:rPr>
              <a:t>4.	</a:t>
            </a:r>
            <a:r>
              <a:rPr lang="uk-UA" sz="2000">
                <a:solidFill>
                  <a:srgbClr val="000000"/>
                </a:solidFill>
              </a:rPr>
              <a:t>визначити інші параметри пошуку</a:t>
            </a:r>
          </a:p>
          <a:p>
            <a:pPr marL="0" indent="0">
              <a:buFont typeface="Monotype Sorts" pitchFamily="2" charset="2"/>
              <a:buNone/>
            </a:pPr>
            <a:r>
              <a:rPr lang="uk-UA" sz="2000"/>
              <a:t>щоб знайти перше входження вказаного значення, клацнути по кнопці </a:t>
            </a:r>
            <a:r>
              <a:rPr lang="uk-UA" sz="2000" i="1"/>
              <a:t>Знайти</a:t>
            </a:r>
            <a:r>
              <a:rPr lang="uk-UA" sz="2000"/>
              <a:t>. Для продовження пошуку клацніть кнопку </a:t>
            </a:r>
            <a:r>
              <a:rPr lang="uk-UA" sz="2000" i="1"/>
              <a:t>Знайти далі</a:t>
            </a:r>
            <a:endParaRPr lang="ru-RU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Пошук даних в базі даних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33500" lvl="1" indent="-571500" algn="just">
              <a:spcBef>
                <a:spcPts val="300"/>
              </a:spcBef>
              <a:buFontTx/>
              <a:buNone/>
            </a:pPr>
            <a:r>
              <a:rPr lang="uk-UA" sz="2000">
                <a:solidFill>
                  <a:srgbClr val="000000"/>
                </a:solidFill>
              </a:rPr>
              <a:t>Для пошуку даних допускається застосування підстановуючих знаків:</a:t>
            </a:r>
          </a:p>
          <a:p>
            <a:pPr marL="571500" indent="-285750">
              <a:buFont typeface="Monotype Sorts" pitchFamily="2" charset="2"/>
              <a:buNone/>
            </a:pPr>
            <a:r>
              <a:rPr lang="uk-UA" sz="1600" i="1">
                <a:solidFill>
                  <a:srgbClr val="000000"/>
                </a:solidFill>
              </a:rPr>
              <a:t>Знак			Використання	</a:t>
            </a:r>
            <a:endParaRPr lang="uk-UA" sz="2000"/>
          </a:p>
          <a:p>
            <a:pPr marL="571500" indent="-285750">
              <a:buFont typeface="Monotype Sorts" pitchFamily="2" charset="2"/>
              <a:buNone/>
            </a:pPr>
            <a:r>
              <a:rPr lang="uk-UA" sz="2400" b="1">
                <a:solidFill>
                  <a:srgbClr val="000000"/>
                </a:solidFill>
              </a:rPr>
              <a:t>*		</a:t>
            </a:r>
            <a:r>
              <a:rPr lang="uk-UA" sz="2400">
                <a:solidFill>
                  <a:srgbClr val="000000"/>
                </a:solidFill>
              </a:rPr>
              <a:t>Будь-який символ	</a:t>
            </a:r>
            <a:endParaRPr lang="uk-UA" sz="2400"/>
          </a:p>
          <a:p>
            <a:pPr marL="571500" indent="-285750">
              <a:buFont typeface="Monotype Sorts" pitchFamily="2" charset="2"/>
              <a:buNone/>
            </a:pPr>
            <a:r>
              <a:rPr lang="uk-UA" sz="2400" b="1">
                <a:solidFill>
                  <a:srgbClr val="000000"/>
                </a:solidFill>
              </a:rPr>
              <a:t>?		</a:t>
            </a:r>
            <a:r>
              <a:rPr lang="uk-UA" sz="2400">
                <a:solidFill>
                  <a:srgbClr val="000000"/>
                </a:solidFill>
              </a:rPr>
              <a:t>Відповідає будь-якому текстовому символу	</a:t>
            </a:r>
            <a:endParaRPr lang="uk-UA" sz="2400"/>
          </a:p>
          <a:p>
            <a:pPr marL="571500" indent="-285750">
              <a:buFont typeface="Monotype Sorts" pitchFamily="2" charset="2"/>
              <a:buNone/>
            </a:pPr>
            <a:r>
              <a:rPr lang="ru-RU" sz="2400" b="1">
                <a:solidFill>
                  <a:srgbClr val="000000"/>
                </a:solidFill>
              </a:rPr>
              <a:t>[ ]		</a:t>
            </a:r>
            <a:r>
              <a:rPr lang="uk-UA" sz="2400">
                <a:solidFill>
                  <a:srgbClr val="000000"/>
                </a:solidFill>
              </a:rPr>
              <a:t>Відповідає будь-якому одному символу з узятих у дужки	</a:t>
            </a:r>
            <a:endParaRPr lang="uk-UA" sz="2400"/>
          </a:p>
          <a:p>
            <a:pPr marL="571500" indent="-285750">
              <a:buFont typeface="Monotype Sorts" pitchFamily="2" charset="2"/>
              <a:buNone/>
            </a:pPr>
            <a:r>
              <a:rPr lang="uk-UA" sz="2400" b="1">
                <a:solidFill>
                  <a:srgbClr val="000000"/>
                </a:solidFill>
              </a:rPr>
              <a:t>!		</a:t>
            </a:r>
            <a:r>
              <a:rPr lang="uk-UA" sz="2400">
                <a:solidFill>
                  <a:srgbClr val="000000"/>
                </a:solidFill>
              </a:rPr>
              <a:t>Відповідає будь-якому одному символу, крім узятих у дужки</a:t>
            </a:r>
            <a:endParaRPr lang="uk-UA" sz="2400"/>
          </a:p>
          <a:p>
            <a:pPr marL="571500" indent="-285750">
              <a:buFont typeface="Monotype Sorts" pitchFamily="2" charset="2"/>
              <a:buNone/>
            </a:pPr>
            <a:r>
              <a:rPr lang="uk-UA" sz="2400" b="1">
                <a:solidFill>
                  <a:srgbClr val="000000"/>
                </a:solidFill>
              </a:rPr>
              <a:t>-		</a:t>
            </a:r>
            <a:r>
              <a:rPr lang="uk-UA" sz="2400">
                <a:solidFill>
                  <a:srgbClr val="000000"/>
                </a:solidFill>
              </a:rPr>
              <a:t>Відповідає будь-якому символу з діапазону	</a:t>
            </a:r>
            <a:endParaRPr lang="uk-UA" sz="2400"/>
          </a:p>
          <a:p>
            <a:pPr marL="571500" indent="-285750">
              <a:buFont typeface="Monotype Sorts" pitchFamily="2" charset="2"/>
              <a:buNone/>
            </a:pPr>
            <a:r>
              <a:rPr lang="ru-RU" sz="2400" b="1">
                <a:solidFill>
                  <a:srgbClr val="000000"/>
                </a:solidFill>
              </a:rPr>
              <a:t>#		</a:t>
            </a:r>
            <a:r>
              <a:rPr lang="uk-UA" sz="2400">
                <a:solidFill>
                  <a:srgbClr val="000000"/>
                </a:solidFill>
              </a:rPr>
              <a:t>Відповідає будь-якій цифрі</a:t>
            </a:r>
            <a:r>
              <a:rPr lang="uk-UA">
                <a:solidFill>
                  <a:srgbClr val="000000"/>
                </a:solidFill>
              </a:rPr>
              <a:t>	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Висновок</a:t>
            </a: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lvl="2" indent="0" algn="just">
              <a:spcBef>
                <a:spcPts val="300"/>
              </a:spcBef>
              <a:buFontTx/>
              <a:buNone/>
            </a:pPr>
            <a:r>
              <a:rPr lang="uk-UA" sz="2800" i="1">
                <a:solidFill>
                  <a:srgbClr val="000000"/>
                </a:solidFill>
              </a:rPr>
              <a:t>БД і СУБД створювалися для швидкого пошуку необхідної інформації з великого масиву даних. Сортування даних і пошук інформації –– це основні функції, з якими доводиться працювати користувачам СУБД.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>
                <a:solidFill>
                  <a:schemeClr val="tx1"/>
                </a:solidFill>
              </a:rPr>
              <a:t/>
            </a:r>
            <a:br>
              <a:rPr lang="ru-RU">
                <a:solidFill>
                  <a:schemeClr val="tx1"/>
                </a:solidFill>
              </a:rPr>
            </a:br>
            <a:r>
              <a:rPr lang="uk-UA" b="1">
                <a:solidFill>
                  <a:schemeClr val="tx1"/>
                </a:solidFill>
              </a:rPr>
              <a:t>Контрольні запитання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0538" lvl="2" indent="-109538" algn="just">
              <a:buFont typeface="Monotype Sorts" pitchFamily="2" charset="2"/>
              <a:buChar char="¶"/>
            </a:pPr>
            <a:r>
              <a:rPr lang="ru-RU"/>
              <a:t>.</a:t>
            </a:r>
            <a:r>
              <a:rPr lang="ru-RU" sz="2300"/>
              <a:t>Які </a:t>
            </a:r>
            <a:r>
              <a:rPr lang="uk-UA" sz="2300"/>
              <a:t>основні дії можна виконувати над записами в </a:t>
            </a:r>
            <a:r>
              <a:rPr lang="en-US" sz="2300"/>
              <a:t>Access</a:t>
            </a:r>
            <a:r>
              <a:rPr lang="ru-RU" sz="2300"/>
              <a:t>?</a:t>
            </a:r>
            <a:endParaRPr lang="uk-UA" sz="2300"/>
          </a:p>
          <a:p>
            <a:pPr marL="490538" lvl="2" indent="-109538" algn="just">
              <a:buFont typeface="Monotype Sorts" pitchFamily="2" charset="2"/>
              <a:buChar char="·"/>
            </a:pPr>
            <a:r>
              <a:rPr lang="ru-RU" sz="2300"/>
              <a:t>.</a:t>
            </a:r>
            <a:r>
              <a:rPr lang="uk-UA" sz="2300"/>
              <a:t>У чому полягає суть упорядкування інформації?</a:t>
            </a:r>
          </a:p>
          <a:p>
            <a:pPr marL="490538" lvl="2" indent="-109538" algn="just">
              <a:buFont typeface="Monotype Sorts" pitchFamily="2" charset="2"/>
              <a:buChar char="¸"/>
            </a:pPr>
            <a:r>
              <a:rPr lang="ru-RU" sz="2300"/>
              <a:t>.</a:t>
            </a:r>
            <a:r>
              <a:rPr lang="uk-UA" sz="2300"/>
              <a:t>Як здійснюється сортування даних в БД?</a:t>
            </a:r>
          </a:p>
          <a:p>
            <a:pPr marL="490538" lvl="2" indent="-109538" algn="just">
              <a:buFont typeface="Monotype Sorts" pitchFamily="2" charset="2"/>
              <a:buChar char="¹"/>
            </a:pPr>
            <a:r>
              <a:rPr lang="ru-RU" sz="2300"/>
              <a:t>.</a:t>
            </a:r>
            <a:r>
              <a:rPr lang="uk-UA" sz="2300"/>
              <a:t>Як здійснюється пошук даних в БД? Як скасувати зроблений вiдбір?</a:t>
            </a:r>
          </a:p>
          <a:p>
            <a:pPr marL="490538" lvl="2" indent="-109538" algn="just">
              <a:buFont typeface="Monotype Sorts" pitchFamily="2" charset="2"/>
              <a:buChar char="º"/>
            </a:pPr>
            <a:r>
              <a:rPr lang="ru-RU" sz="2300"/>
              <a:t>.</a:t>
            </a:r>
            <a:r>
              <a:rPr lang="uk-UA" sz="2300"/>
              <a:t>Які маски застосовують для пошуку інформації в БД?</a:t>
            </a:r>
          </a:p>
          <a:p>
            <a:pPr marL="490538" lvl="2" indent="-109538" algn="just">
              <a:buFont typeface="Monotype Sorts" pitchFamily="2" charset="2"/>
              <a:buChar char="»"/>
            </a:pPr>
            <a:r>
              <a:rPr lang="ru-RU" sz="2300"/>
              <a:t>.</a:t>
            </a:r>
            <a:r>
              <a:rPr lang="uk-UA" sz="2300"/>
              <a:t>Яким буду результат пошуку при застосуванні таких масок:</a:t>
            </a:r>
          </a:p>
          <a:p>
            <a:pPr marL="681038" lvl="3" indent="0"/>
            <a:r>
              <a:rPr lang="en-US" sz="2300"/>
              <a:t>a</a:t>
            </a:r>
            <a:r>
              <a:rPr lang="uk-UA" sz="2300"/>
              <a:t>) Іван*;			в) С</a:t>
            </a:r>
            <a:r>
              <a:rPr lang="ru-RU" sz="2300"/>
              <a:t>[</a:t>
            </a:r>
            <a:r>
              <a:rPr lang="uk-UA" sz="2300"/>
              <a:t>ао</a:t>
            </a:r>
            <a:r>
              <a:rPr lang="ru-RU" sz="2300"/>
              <a:t>]ло;</a:t>
            </a:r>
          </a:p>
          <a:p>
            <a:pPr marL="681038" lvl="3" indent="0"/>
            <a:r>
              <a:rPr lang="uk-UA" sz="2300"/>
              <a:t>б) С?ло;			г) 5</a:t>
            </a:r>
            <a:r>
              <a:rPr lang="ru-RU" sz="2300"/>
              <a:t>##148?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rt_Poisk">
  <a:themeElements>
    <a:clrScheme name="Тетрадь.pot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.pot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Sort_Poisk</Template>
  <TotalTime>0</TotalTime>
  <Words>266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Times New Roman</vt:lpstr>
      <vt:lpstr>Monotype Sorts</vt:lpstr>
      <vt:lpstr>Sort_Poisk</vt:lpstr>
      <vt:lpstr>Системи управління базами даних</vt:lpstr>
      <vt:lpstr>Впорядкування даних</vt:lpstr>
      <vt:lpstr>Впорядкування даних</vt:lpstr>
      <vt:lpstr>Пошук даних в базі даних</vt:lpstr>
      <vt:lpstr>Пошук даних в базі даних</vt:lpstr>
      <vt:lpstr>Висновок</vt:lpstr>
      <vt:lpstr> Контрольні запитання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управління базами даних</dc:title>
  <dc:creator>Acer-Aspire</dc:creator>
  <cp:lastModifiedBy>Acer-Aspire</cp:lastModifiedBy>
  <cp:revision>1</cp:revision>
  <dcterms:created xsi:type="dcterms:W3CDTF">2013-05-07T14:42:08Z</dcterms:created>
  <dcterms:modified xsi:type="dcterms:W3CDTF">2013-05-07T14:42:42Z</dcterms:modified>
</cp:coreProperties>
</file>