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9" r:id="rId3"/>
    <p:sldId id="270" r:id="rId4"/>
    <p:sldId id="275" r:id="rId5"/>
    <p:sldId id="268" r:id="rId6"/>
    <p:sldId id="258" r:id="rId7"/>
    <p:sldId id="259" r:id="rId8"/>
    <p:sldId id="257" r:id="rId9"/>
    <p:sldId id="260" r:id="rId10"/>
    <p:sldId id="261" r:id="rId11"/>
    <p:sldId id="262" r:id="rId12"/>
    <p:sldId id="271" r:id="rId13"/>
    <p:sldId id="263" r:id="rId14"/>
    <p:sldId id="272" r:id="rId15"/>
    <p:sldId id="273" r:id="rId16"/>
    <p:sldId id="274" r:id="rId17"/>
    <p:sldId id="276" r:id="rId18"/>
    <p:sldId id="26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AA2D0-5D4F-4438-AF37-AA76F674827E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023A5-7AAB-47CD-AC2F-78E83A24D2A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023A5-7AAB-47CD-AC2F-78E83A24D2A6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023A5-7AAB-47CD-AC2F-78E83A24D2A6}" type="slidenum">
              <a:rPr lang="uk-UA" smtClean="0"/>
              <a:pPr/>
              <a:t>14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0B7720-D30A-42F9-AB75-16940F5383E6}" type="datetimeFigureOut">
              <a:rPr lang="uk-UA" smtClean="0"/>
              <a:pPr/>
              <a:t>01.05.2013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5A10C5-8AB0-4E5E-B916-75BA44EDDA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3152" cy="78581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Системи обробки табличної інформації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85860"/>
            <a:ext cx="58579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sz="2800" b="1" dirty="0" smtClean="0">
                <a:solidFill>
                  <a:srgbClr val="C00000"/>
                </a:solidFill>
                <a:latin typeface="Arial" charset="0"/>
              </a:rPr>
              <a:t>План</a:t>
            </a: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Трохи історії</a:t>
            </a: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Основні можливості </a:t>
            </a:r>
            <a:r>
              <a:rPr lang="uk-UA" sz="2400" b="1" dirty="0" err="1" smtClean="0">
                <a:solidFill>
                  <a:srgbClr val="C00000"/>
                </a:solidFill>
                <a:latin typeface="Arial" charset="0"/>
              </a:rPr>
              <a:t>ЕТ</a:t>
            </a:r>
            <a:endParaRPr lang="uk-UA" sz="2400" b="1" dirty="0" smtClean="0">
              <a:solidFill>
                <a:srgbClr val="C00000"/>
              </a:solidFill>
              <a:latin typeface="Arial" charset="0"/>
            </a:endParaRP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Сфери застосування </a:t>
            </a:r>
            <a:r>
              <a:rPr lang="uk-UA" sz="2400" b="1" dirty="0" err="1" smtClean="0">
                <a:solidFill>
                  <a:srgbClr val="C00000"/>
                </a:solidFill>
                <a:latin typeface="Arial" charset="0"/>
              </a:rPr>
              <a:t>ЕТ</a:t>
            </a:r>
            <a:endParaRPr lang="uk-UA" sz="2400" b="1" dirty="0" smtClean="0">
              <a:solidFill>
                <a:srgbClr val="C00000"/>
              </a:solidFill>
              <a:latin typeface="Arial" charset="0"/>
            </a:endParaRP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Загальні відомості про </a:t>
            </a:r>
            <a:r>
              <a:rPr lang="uk-UA" sz="2400" b="1" dirty="0" err="1" smtClean="0">
                <a:solidFill>
                  <a:srgbClr val="C00000"/>
                </a:solidFill>
                <a:latin typeface="Arial" charset="0"/>
              </a:rPr>
              <a:t>ЕТ</a:t>
            </a:r>
            <a:endParaRPr lang="uk-UA" sz="2400" b="1" dirty="0" smtClean="0">
              <a:solidFill>
                <a:srgbClr val="C00000"/>
              </a:solidFill>
              <a:latin typeface="Arial" charset="0"/>
            </a:endParaRP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Огляд інтерфейсу</a:t>
            </a: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Введення й редагування даних</a:t>
            </a:r>
          </a:p>
          <a:p>
            <a:pPr lvl="1" indent="-342900">
              <a:lnSpc>
                <a:spcPct val="150000"/>
              </a:lnSpc>
              <a:spcBef>
                <a:spcPct val="0"/>
              </a:spcBef>
              <a:buClr>
                <a:srgbClr val="006600"/>
              </a:buClr>
              <a:buFontTx/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Перевір себе</a:t>
            </a:r>
          </a:p>
          <a:p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42852"/>
            <a:ext cx="7851648" cy="85725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Огляд інтерфейсу </a:t>
            </a: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Excel</a:t>
            </a:r>
            <a:endParaRPr kumimoji="0" lang="uk-UA" sz="4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alibri" pitchFamily="34" charset="0"/>
              </a:rPr>
              <a:t>При роботі в </a:t>
            </a:r>
            <a:r>
              <a:rPr lang="en-US" sz="1400" dirty="0" smtClean="0">
                <a:latin typeface="Calibri" pitchFamily="34" charset="0"/>
              </a:rPr>
              <a:t>Excel</a:t>
            </a:r>
            <a:r>
              <a:rPr lang="uk-UA" sz="1400" dirty="0" smtClean="0">
                <a:latin typeface="Calibri" pitchFamily="34" charset="0"/>
              </a:rPr>
              <a:t> ви маєте справу з робочими книгами, кожна з яких з</a:t>
            </a:r>
            <a:r>
              <a:rPr lang="ru-RU" sz="1400" dirty="0" smtClean="0">
                <a:latin typeface="Calibri" pitchFamily="34" charset="0"/>
              </a:rPr>
              <a:t>’</a:t>
            </a:r>
            <a:r>
              <a:rPr lang="uk-UA" sz="1400" dirty="0" smtClean="0">
                <a:latin typeface="Calibri" pitchFamily="34" charset="0"/>
              </a:rPr>
              <a:t>являється в окремому вікні, яке знаходиться в робочому просторі </a:t>
            </a:r>
            <a:r>
              <a:rPr lang="en-US" sz="1400" dirty="0" smtClean="0">
                <a:latin typeface="Calibri" pitchFamily="34" charset="0"/>
              </a:rPr>
              <a:t>Excel</a:t>
            </a:r>
            <a:r>
              <a:rPr lang="uk-UA" sz="1400" dirty="0" smtClean="0">
                <a:latin typeface="Calibri" pitchFamily="34" charset="0"/>
              </a:rPr>
              <a:t>. Вікно робочої книги та вікно інтерфейсу мають багато однакових елементів:</a:t>
            </a:r>
            <a:endParaRPr lang="uk-UA" sz="1400" dirty="0">
              <a:latin typeface="Calibri" pitchFamily="34" charset="0"/>
            </a:endParaRPr>
          </a:p>
        </p:txBody>
      </p:sp>
      <p:pic>
        <p:nvPicPr>
          <p:cNvPr id="7" name="Рисунок 6" descr="SNAG-004.jpg"/>
          <p:cNvPicPr/>
          <p:nvPr/>
        </p:nvPicPr>
        <p:blipFill>
          <a:blip r:embed="rId2" cstate="print"/>
          <a:srcRect r="832"/>
          <a:stretch>
            <a:fillRect/>
          </a:stretch>
        </p:blipFill>
        <p:spPr>
          <a:xfrm>
            <a:off x="285720" y="1857364"/>
            <a:ext cx="8572560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70" y="4206533"/>
            <a:ext cx="8786874" cy="265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b="1" dirty="0" smtClean="0">
                <a:latin typeface="Calibri" pitchFamily="34" charset="0"/>
              </a:rPr>
              <a:t>Кнопка виділення всіх комірок робочої області книги</a:t>
            </a:r>
            <a:r>
              <a:rPr lang="uk-UA" sz="1400" dirty="0" smtClean="0">
                <a:latin typeface="Calibri" pitchFamily="34" charset="0"/>
              </a:rPr>
              <a:t> виділяє всі комірки робочої таблиці в активному вікні.</a:t>
            </a:r>
          </a:p>
          <a:p>
            <a:pPr algn="just"/>
            <a:r>
              <a:rPr lang="uk-UA" sz="1400" b="1" dirty="0" smtClean="0">
                <a:latin typeface="Calibri" pitchFamily="34" charset="0"/>
              </a:rPr>
              <a:t>Індикатор активної комірки</a:t>
            </a:r>
            <a:r>
              <a:rPr lang="uk-UA" sz="1400" dirty="0" smtClean="0">
                <a:latin typeface="Calibri" pitchFamily="34" charset="0"/>
              </a:rPr>
              <a:t> – це темний контур, який виділяє активну комірку. Інколи його називають </a:t>
            </a:r>
            <a:r>
              <a:rPr lang="uk-UA" sz="1400" b="1" dirty="0" smtClean="0">
                <a:solidFill>
                  <a:srgbClr val="0070C0"/>
                </a:solidFill>
                <a:latin typeface="Calibri" pitchFamily="34" charset="0"/>
              </a:rPr>
              <a:t>табличним курсором</a:t>
            </a:r>
            <a:r>
              <a:rPr lang="uk-UA" sz="14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uk-UA" sz="1400" b="1" dirty="0" smtClean="0">
                <a:latin typeface="Calibri" pitchFamily="34" charset="0"/>
              </a:rPr>
              <a:t>Заголовки рядків.</a:t>
            </a:r>
            <a:endParaRPr lang="uk-UA" sz="1400" dirty="0" smtClean="0">
              <a:latin typeface="Calibri" pitchFamily="34" charset="0"/>
            </a:endParaRPr>
          </a:p>
          <a:p>
            <a:pPr algn="just"/>
            <a:r>
              <a:rPr lang="uk-UA" sz="1400" dirty="0" smtClean="0">
                <a:latin typeface="Calibri" pitchFamily="34" charset="0"/>
              </a:rPr>
              <a:t>Кожний рядок робочої таблиці має заголовок, який являє собою число в діапазоні від 1 до 1 048 576. Для того, щоб виділити всі комірки рядка, необхідно клацнути мишкою по заголовку рядка.</a:t>
            </a:r>
          </a:p>
          <a:p>
            <a:pPr algn="just"/>
            <a:r>
              <a:rPr lang="uk-UA" sz="1400" b="1" dirty="0" smtClean="0">
                <a:latin typeface="Calibri" pitchFamily="34" charset="0"/>
              </a:rPr>
              <a:t>Заголовки стовпців.</a:t>
            </a:r>
            <a:endParaRPr lang="uk-UA" sz="1400" dirty="0" smtClean="0">
              <a:latin typeface="Calibri" pitchFamily="34" charset="0"/>
            </a:endParaRPr>
          </a:p>
          <a:p>
            <a:pPr algn="just"/>
            <a:r>
              <a:rPr lang="uk-UA" sz="1400" dirty="0" smtClean="0">
                <a:latin typeface="Calibri" pitchFamily="34" charset="0"/>
              </a:rPr>
              <a:t>Кожен із 16384 стовпців робочої таблиці має заголовок – букву від </a:t>
            </a:r>
            <a:r>
              <a:rPr lang="uk-UA" sz="1400" b="1" dirty="0" smtClean="0">
                <a:latin typeface="Calibri" pitchFamily="34" charset="0"/>
              </a:rPr>
              <a:t>А</a:t>
            </a:r>
            <a:r>
              <a:rPr lang="uk-UA" sz="1400" dirty="0" smtClean="0">
                <a:latin typeface="Calibri" pitchFamily="34" charset="0"/>
              </a:rPr>
              <a:t> до </a:t>
            </a:r>
            <a:r>
              <a:rPr lang="ru-RU" sz="1400" b="1" dirty="0" smtClean="0">
                <a:latin typeface="Calibri" pitchFamily="34" charset="0"/>
              </a:rPr>
              <a:t>XFD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uk-UA" sz="1400" dirty="0" smtClean="0">
                <a:latin typeface="Calibri" pitchFamily="34" charset="0"/>
              </a:rPr>
              <a:t>Після стовпця </a:t>
            </a:r>
            <a:r>
              <a:rPr lang="uk-UA" sz="1400" b="1" dirty="0" smtClean="0">
                <a:latin typeface="Calibri" pitchFamily="34" charset="0"/>
              </a:rPr>
              <a:t>Z</a:t>
            </a:r>
            <a:r>
              <a:rPr lang="uk-UA" sz="1400" dirty="0" smtClean="0">
                <a:latin typeface="Calibri" pitchFamily="34" charset="0"/>
              </a:rPr>
              <a:t> йде стовпець </a:t>
            </a:r>
            <a:r>
              <a:rPr lang="uk-UA" sz="1400" b="1" dirty="0" smtClean="0">
                <a:latin typeface="Calibri" pitchFamily="34" charset="0"/>
              </a:rPr>
              <a:t>АА</a:t>
            </a:r>
            <a:r>
              <a:rPr lang="uk-UA" sz="1400" dirty="0" smtClean="0">
                <a:latin typeface="Calibri" pitchFamily="34" charset="0"/>
              </a:rPr>
              <a:t>, за яким слідують </a:t>
            </a:r>
            <a:r>
              <a:rPr lang="uk-UA" sz="1400" b="1" dirty="0" smtClean="0">
                <a:latin typeface="Calibri" pitchFamily="34" charset="0"/>
              </a:rPr>
              <a:t>AB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uk-UA" sz="1400" b="1" dirty="0" smtClean="0">
                <a:latin typeface="Calibri" pitchFamily="34" charset="0"/>
              </a:rPr>
              <a:t>AC</a:t>
            </a:r>
            <a:r>
              <a:rPr lang="uk-UA" sz="1400" dirty="0" smtClean="0">
                <a:latin typeface="Calibri" pitchFamily="34" charset="0"/>
              </a:rPr>
              <a:t> і т.д. Після стовпця </a:t>
            </a:r>
            <a:r>
              <a:rPr lang="uk-UA" sz="1400" b="1" dirty="0" smtClean="0">
                <a:latin typeface="Calibri" pitchFamily="34" charset="0"/>
              </a:rPr>
              <a:t>AZ</a:t>
            </a:r>
            <a:r>
              <a:rPr lang="uk-UA" sz="1400" dirty="0" smtClean="0">
                <a:latin typeface="Calibri" pitchFamily="34" charset="0"/>
              </a:rPr>
              <a:t> йдуть </a:t>
            </a:r>
            <a:r>
              <a:rPr lang="uk-UA" sz="1400" b="1" dirty="0" smtClean="0">
                <a:latin typeface="Calibri" pitchFamily="34" charset="0"/>
              </a:rPr>
              <a:t>BA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uk-UA" sz="1400" b="1" dirty="0" smtClean="0">
                <a:latin typeface="Calibri" pitchFamily="34" charset="0"/>
              </a:rPr>
              <a:t>BB</a:t>
            </a:r>
            <a:r>
              <a:rPr lang="uk-UA" sz="1400" dirty="0" smtClean="0">
                <a:latin typeface="Calibri" pitchFamily="34" charset="0"/>
              </a:rPr>
              <a:t> і так до самого останнього стовпця, який позначається </a:t>
            </a:r>
            <a:r>
              <a:rPr lang="ru-RU" sz="1400" b="1" dirty="0" smtClean="0">
                <a:latin typeface="Calibri" pitchFamily="34" charset="0"/>
              </a:rPr>
              <a:t>XFD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uk-UA" sz="1400" dirty="0" smtClean="0">
                <a:latin typeface="Calibri" pitchFamily="34" charset="0"/>
              </a:rPr>
              <a:t>Щоб виділити всі комірки стовпця необхідно клацнути на його заголовку.</a:t>
            </a:r>
          </a:p>
          <a:p>
            <a:pPr algn="just"/>
            <a:r>
              <a:rPr lang="uk-UA" sz="1400" b="1" dirty="0" smtClean="0">
                <a:latin typeface="Calibri" pitchFamily="34" charset="0"/>
              </a:rPr>
              <a:t>Горизонтальна полоса прокрутки</a:t>
            </a:r>
            <a:r>
              <a:rPr lang="uk-UA" sz="1400" dirty="0" smtClean="0">
                <a:latin typeface="Calibri" pitchFamily="34" charset="0"/>
              </a:rPr>
              <a:t> дозволяє прокручувати аркуш по горизонталі.</a:t>
            </a:r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uk-UA" sz="1400" b="1" dirty="0" smtClean="0">
                <a:latin typeface="Calibri" pitchFamily="34" charset="0"/>
              </a:rPr>
              <a:t>Вертикальна полоса прокрутки</a:t>
            </a:r>
            <a:r>
              <a:rPr lang="uk-UA" sz="1400" dirty="0" smtClean="0">
                <a:latin typeface="Calibri" pitchFamily="34" charset="0"/>
              </a:rPr>
              <a:t> дозволяє прокручувати аркуш по вертикалі.</a:t>
            </a:r>
            <a:endParaRPr lang="uk-UA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78581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Введення та редагування даних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Calibri" pitchFamily="34" charset="0"/>
              </a:rPr>
              <a:t>В комірку таблиці можна записати дані одного із трьох типів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число</a:t>
            </a:r>
            <a:r>
              <a:rPr lang="uk-UA" dirty="0" smtClean="0">
                <a:latin typeface="Calibri" pitchFamily="34" charset="0"/>
              </a:rPr>
              <a:t>,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текст</a:t>
            </a:r>
            <a:r>
              <a:rPr lang="uk-UA" dirty="0" smtClean="0">
                <a:latin typeface="Calibri" pitchFamily="34" charset="0"/>
              </a:rPr>
              <a:t>,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формулу</a:t>
            </a:r>
            <a:r>
              <a:rPr lang="uk-UA" dirty="0" smtClean="0">
                <a:latin typeface="Calibri" pitchFamily="34" charset="0"/>
              </a:rPr>
              <a:t>:</a:t>
            </a:r>
            <a:endParaRPr lang="uk-UA" dirty="0">
              <a:latin typeface="Calibri" pitchFamily="34" charset="0"/>
            </a:endParaRPr>
          </a:p>
        </p:txBody>
      </p:sp>
      <p:pic>
        <p:nvPicPr>
          <p:cNvPr id="6" name="Рисунок 5" descr="SNAG-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071546"/>
            <a:ext cx="2838450" cy="94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00024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70C0"/>
                </a:solidFill>
                <a:latin typeface="Calibri" pitchFamily="34" charset="0"/>
              </a:rPr>
              <a:t>Число</a:t>
            </a:r>
            <a:r>
              <a:rPr lang="uk-UA" sz="1600" dirty="0" smtClean="0">
                <a:latin typeface="Calibri" pitchFamily="34" charset="0"/>
              </a:rPr>
              <a:t> виражає різні кількісні співвідношення даних певного типу, наприклад число учнів в класі. Числові значення, введені в комірки робочої таблиці, можуть використовуватись у формулах або діаграмах. Числові значення можуть представляти собою дату (наприклад, </a:t>
            </a:r>
            <a:r>
              <a:rPr lang="uk-UA" sz="1600" b="1" dirty="0" smtClean="0">
                <a:latin typeface="Calibri" pitchFamily="34" charset="0"/>
              </a:rPr>
              <a:t>29.03.99</a:t>
            </a:r>
            <a:r>
              <a:rPr lang="uk-UA" sz="1600" dirty="0" smtClean="0">
                <a:latin typeface="Calibri" pitchFamily="34" charset="0"/>
              </a:rPr>
              <a:t>) або час (наприклад, </a:t>
            </a:r>
            <a:r>
              <a:rPr lang="uk-UA" sz="1600" b="1" dirty="0" smtClean="0">
                <a:latin typeface="Calibri" pitchFamily="34" charset="0"/>
              </a:rPr>
              <a:t>18:40:40</a:t>
            </a:r>
            <a:r>
              <a:rPr lang="uk-UA" sz="1600" dirty="0" smtClean="0">
                <a:latin typeface="Calibri" pitchFamily="34" charset="0"/>
              </a:rPr>
              <a:t>). Числові дані, введені в комірку робочої таблиці, вирівнюються по правому краю комірки</a:t>
            </a:r>
            <a:endParaRPr lang="uk-UA" sz="1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35756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Calibri" pitchFamily="34" charset="0"/>
              </a:rPr>
              <a:t>Звичайний </a:t>
            </a:r>
            <a:r>
              <a:rPr lang="uk-UA" sz="1600" b="1" dirty="0" smtClean="0">
                <a:solidFill>
                  <a:srgbClr val="0070C0"/>
                </a:solidFill>
                <a:latin typeface="Calibri" pitchFamily="34" charset="0"/>
              </a:rPr>
              <a:t>текст</a:t>
            </a:r>
            <a:r>
              <a:rPr lang="uk-UA" sz="1600" dirty="0" smtClean="0">
                <a:latin typeface="Calibri" pitchFamily="34" charset="0"/>
              </a:rPr>
              <a:t> використовується в комірках для пояснення числових даних, для заголовків стовпців, або для відображення деякої інформації робочої книги. Текст, що починається із числа, вважається текстом.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435769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70C0"/>
                </a:solidFill>
                <a:latin typeface="Calibri" pitchFamily="34" charset="0"/>
              </a:rPr>
              <a:t>Формули</a:t>
            </a:r>
            <a:r>
              <a:rPr lang="uk-UA" sz="1600" dirty="0" smtClean="0">
                <a:latin typeface="Calibri" pitchFamily="34" charset="0"/>
              </a:rPr>
              <a:t> - це те, що робить електронну таблицю електронною таблицею. Без формул </a:t>
            </a:r>
            <a:r>
              <a:rPr lang="en-US" sz="1600" dirty="0" smtClean="0">
                <a:latin typeface="Calibri" pitchFamily="34" charset="0"/>
              </a:rPr>
              <a:t>Excel </a:t>
            </a:r>
            <a:r>
              <a:rPr lang="uk-UA" sz="1600" dirty="0" smtClean="0">
                <a:latin typeface="Calibri" pitchFamily="34" charset="0"/>
              </a:rPr>
              <a:t>був би лише текстовим процесором, який добре працював би з таблицями. При введенні формули в комірку, результат обчислення за формулою негайно з'являється в цій комірці. Якщо змінити будь-яке із чисел, що використовується у формулі, </a:t>
            </a:r>
            <a:r>
              <a:rPr lang="en-US" sz="1600" dirty="0" smtClean="0">
                <a:latin typeface="Calibri" pitchFamily="34" charset="0"/>
              </a:rPr>
              <a:t>Excel </a:t>
            </a:r>
            <a:r>
              <a:rPr lang="uk-UA" sz="1600" dirty="0" smtClean="0">
                <a:latin typeface="Calibri" pitchFamily="34" charset="0"/>
              </a:rPr>
              <a:t>автоматично відобразить в комірці новий результат.</a:t>
            </a:r>
            <a:endParaRPr lang="uk-UA" sz="1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78645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pc="100" dirty="0" smtClean="0">
                <a:solidFill>
                  <a:srgbClr val="C00000"/>
                </a:solidFill>
              </a:rPr>
              <a:t>ВВЕДЕННЯ ДАНИХ ЗАВЕРШУЄТЬСЯ НАТИСКАННЯМ КЛАВІШІ </a:t>
            </a:r>
            <a:r>
              <a:rPr lang="en-US" sz="2000" b="1" i="1" spc="100" dirty="0" smtClean="0">
                <a:solidFill>
                  <a:srgbClr val="FF0000"/>
                </a:solidFill>
              </a:rPr>
              <a:t>ENTER</a:t>
            </a:r>
            <a:endParaRPr lang="uk-UA" b="1" i="1" spc="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Введення та редагування даних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1554952"/>
            <a:ext cx="83121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Arial" charset="0"/>
              </a:rPr>
              <a:t>З першого символу набраного в поточній комірці, в рядку формул з’являються два знаки: </a:t>
            </a:r>
            <a:r>
              <a:rPr lang="uk-UA" sz="2000" dirty="0" err="1" smtClean="0">
                <a:solidFill>
                  <a:srgbClr val="002060"/>
                </a:solidFill>
                <a:latin typeface="Arial" charset="0"/>
              </a:rPr>
              <a:t>”червоний</a:t>
            </a:r>
            <a:r>
              <a:rPr lang="uk-UA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Arial" charset="0"/>
              </a:rPr>
              <a:t>хрестик”</a:t>
            </a:r>
            <a:r>
              <a:rPr lang="uk-UA" sz="2000" dirty="0" smtClean="0">
                <a:solidFill>
                  <a:srgbClr val="002060"/>
                </a:solidFill>
                <a:latin typeface="Arial" charset="0"/>
              </a:rPr>
              <a:t>(Відміна) і </a:t>
            </a:r>
            <a:r>
              <a:rPr lang="uk-UA" sz="2000" dirty="0" err="1" smtClean="0">
                <a:solidFill>
                  <a:srgbClr val="002060"/>
                </a:solidFill>
                <a:latin typeface="Arial" charset="0"/>
              </a:rPr>
              <a:t>“зелена</a:t>
            </a:r>
            <a:r>
              <a:rPr lang="uk-UA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Arial" charset="0"/>
              </a:rPr>
              <a:t>галочка”</a:t>
            </a:r>
            <a:r>
              <a:rPr lang="uk-UA" sz="2000" dirty="0" smtClean="0">
                <a:solidFill>
                  <a:srgbClr val="002060"/>
                </a:solidFill>
                <a:latin typeface="Arial" charset="0"/>
              </a:rPr>
              <a:t> (Введення). В самій комірці з’являється курсор клавіатури. Для відміни помилково набраного запису натисніть клавішу </a:t>
            </a:r>
            <a:r>
              <a:rPr lang="uk-UA" sz="2000" b="1" dirty="0" err="1" smtClean="0">
                <a:solidFill>
                  <a:srgbClr val="002060"/>
                </a:solidFill>
                <a:latin typeface="Arial" charset="0"/>
              </a:rPr>
              <a:t>Esc</a:t>
            </a:r>
            <a:r>
              <a:rPr lang="uk-UA" sz="2000" dirty="0" smtClean="0">
                <a:solidFill>
                  <a:srgbClr val="002060"/>
                </a:solidFill>
                <a:latin typeface="Arial" charset="0"/>
              </a:rPr>
              <a:t>. 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85720" y="4940770"/>
            <a:ext cx="4630738" cy="1631502"/>
            <a:chOff x="285720" y="4940770"/>
            <a:chExt cx="4630738" cy="1631502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1170" y="5423370"/>
              <a:ext cx="3008313" cy="752475"/>
            </a:xfrm>
            <a:prstGeom prst="rect">
              <a:avLst/>
            </a:prstGeom>
            <a:noFill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1895" y="5920258"/>
              <a:ext cx="254000" cy="425450"/>
            </a:xfrm>
            <a:prstGeom prst="rect">
              <a:avLst/>
            </a:prstGeom>
            <a:noFill/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925483" y="6382220"/>
              <a:ext cx="1671637" cy="1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300">
                  <a:solidFill>
                    <a:srgbClr val="002060"/>
                  </a:solidFill>
                  <a:latin typeface="Arial" charset="0"/>
                </a:rPr>
                <a:t>Поточна комірка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420" y="5201120"/>
              <a:ext cx="827088" cy="339725"/>
            </a:xfrm>
            <a:prstGeom prst="rect">
              <a:avLst/>
            </a:prstGeom>
            <a:noFill/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85720" y="4956645"/>
              <a:ext cx="1671638" cy="1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300">
                  <a:solidFill>
                    <a:srgbClr val="002060"/>
                  </a:solidFill>
                  <a:latin typeface="Arial" charset="0"/>
                </a:rPr>
                <a:t>Стерти зміст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725583" y="4940770"/>
              <a:ext cx="1671637" cy="1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300">
                  <a:solidFill>
                    <a:srgbClr val="002060"/>
                  </a:solidFill>
                  <a:latin typeface="Arial" charset="0"/>
                </a:rPr>
                <a:t>Зберегти зміст</a:t>
              </a:r>
            </a:p>
          </p:txBody>
        </p:sp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5170" y="5126508"/>
              <a:ext cx="96838" cy="414337"/>
            </a:xfrm>
            <a:prstGeom prst="rect">
              <a:avLst/>
            </a:prstGeom>
            <a:noFill/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3920" y="5201120"/>
              <a:ext cx="901700" cy="339725"/>
            </a:xfrm>
            <a:prstGeom prst="rect">
              <a:avLst/>
            </a:prstGeom>
            <a:noFill/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244820" y="4940770"/>
              <a:ext cx="1671638" cy="38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uk-UA" sz="1300" dirty="0" smtClean="0">
                  <a:solidFill>
                    <a:srgbClr val="002060"/>
                  </a:solidFill>
                  <a:latin typeface="Arial" charset="0"/>
                </a:rPr>
                <a:t>Клацнути для введення формули</a:t>
              </a:r>
              <a:endParaRPr lang="uk-UA" sz="1300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372129" y="5113651"/>
            <a:ext cx="3343275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rgbClr val="002060"/>
                </a:solidFill>
                <a:latin typeface="Arial" charset="0"/>
              </a:rPr>
              <a:t>Перехід на нову комірку 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вправо</a:t>
            </a:r>
            <a:r>
              <a:rPr lang="uk-UA" dirty="0" smtClean="0">
                <a:solidFill>
                  <a:srgbClr val="002060"/>
                </a:solidFill>
                <a:latin typeface="Arial" charset="0"/>
              </a:rPr>
              <a:t> або 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вниз</a:t>
            </a:r>
            <a:r>
              <a:rPr lang="uk-UA" dirty="0" smtClean="0">
                <a:solidFill>
                  <a:srgbClr val="002060"/>
                </a:solidFill>
                <a:latin typeface="Arial" charset="0"/>
              </a:rPr>
              <a:t> відбувається автоматично, в залежності від того, якою клавішею введено зміст у попередню комірку</a:t>
            </a:r>
            <a:endParaRPr lang="uk-UA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85918" y="3357562"/>
            <a:ext cx="6643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000" i="1" dirty="0" smtClean="0">
                <a:solidFill>
                  <a:srgbClr val="C00000"/>
                </a:solidFill>
                <a:latin typeface="Arial" charset="0"/>
              </a:rPr>
              <a:t>В Excel десятковий дріб набирається через кому, </a:t>
            </a:r>
          </a:p>
          <a:p>
            <a:pPr>
              <a:lnSpc>
                <a:spcPct val="95000"/>
              </a:lnSpc>
            </a:pPr>
            <a:r>
              <a:rPr lang="uk-UA" sz="2000" i="1" dirty="0" smtClean="0">
                <a:solidFill>
                  <a:srgbClr val="C00000"/>
                </a:solidFill>
                <a:latin typeface="Arial" charset="0"/>
              </a:rPr>
              <a:t>а дата – через крапку. Наприклад :   </a:t>
            </a:r>
            <a:r>
              <a:rPr lang="uk-UA" sz="2000" b="1" i="1" dirty="0" smtClean="0">
                <a:solidFill>
                  <a:srgbClr val="C00000"/>
                </a:solidFill>
                <a:latin typeface="Arial" charset="0"/>
              </a:rPr>
              <a:t>66,078</a:t>
            </a:r>
            <a:r>
              <a:rPr lang="uk-UA" sz="2000" i="1" dirty="0" smtClean="0">
                <a:solidFill>
                  <a:srgbClr val="C00000"/>
                </a:solidFill>
                <a:latin typeface="Arial" charset="0"/>
              </a:rPr>
              <a:t>    </a:t>
            </a:r>
            <a:r>
              <a:rPr lang="uk-UA" sz="2000" b="1" i="1" dirty="0" smtClean="0">
                <a:solidFill>
                  <a:srgbClr val="C00000"/>
                </a:solidFill>
                <a:latin typeface="Arial" charset="0"/>
              </a:rPr>
              <a:t>10.03.06</a:t>
            </a:r>
            <a:endParaRPr lang="uk-UA" sz="2000" b="1" i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184529"/>
            <a:ext cx="942975" cy="81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Введення та редагування даних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Calibri" pitchFamily="34" charset="0"/>
              </a:rPr>
              <a:t>Після введення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числового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значення</a:t>
            </a:r>
            <a:r>
              <a:rPr lang="uk-UA" dirty="0" smtClean="0">
                <a:latin typeface="Calibri" pitchFamily="34" charset="0"/>
              </a:rPr>
              <a:t>,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тексту</a:t>
            </a:r>
            <a:r>
              <a:rPr lang="uk-UA" dirty="0" smtClean="0">
                <a:latin typeface="Calibri" pitchFamily="34" charset="0"/>
              </a:rPr>
              <a:t> або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формули</a:t>
            </a:r>
            <a:r>
              <a:rPr lang="uk-UA" dirty="0" smtClean="0">
                <a:latin typeface="Calibri" pitchFamily="34" charset="0"/>
              </a:rPr>
              <a:t> в комірку, можна змінити ці дані декількома способами:</a:t>
            </a:r>
          </a:p>
          <a:p>
            <a:pPr algn="just"/>
            <a:r>
              <a:rPr lang="uk-UA" dirty="0" smtClean="0">
                <a:latin typeface="Calibri" pitchFamily="34" charset="0"/>
              </a:rPr>
              <a:t>•      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</a:rPr>
              <a:t>знищити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(активізувати комірку і натиснути </a:t>
            </a:r>
            <a:r>
              <a:rPr lang="en-US" b="1" dirty="0" smtClean="0">
                <a:latin typeface="Calibri" pitchFamily="34" charset="0"/>
              </a:rPr>
              <a:t>DELETE</a:t>
            </a:r>
            <a:r>
              <a:rPr lang="ru-RU" b="1" dirty="0" smtClean="0">
                <a:latin typeface="Calibri" pitchFamily="34" charset="0"/>
              </a:rPr>
              <a:t>);</a:t>
            </a:r>
            <a:endParaRPr lang="uk-UA" dirty="0" smtClean="0">
              <a:latin typeface="Calibri" pitchFamily="34" charset="0"/>
            </a:endParaRPr>
          </a:p>
          <a:p>
            <a:pPr algn="just"/>
            <a:r>
              <a:rPr lang="uk-UA" dirty="0" smtClean="0">
                <a:latin typeface="Calibri" pitchFamily="34" charset="0"/>
              </a:rPr>
              <a:t>•      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</a:rPr>
              <a:t>замінити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(активізувати комірку і ввести нові дані);</a:t>
            </a:r>
          </a:p>
          <a:p>
            <a:pPr algn="just"/>
            <a:r>
              <a:rPr lang="uk-UA" dirty="0" smtClean="0">
                <a:latin typeface="Calibri" pitchFamily="34" charset="0"/>
              </a:rPr>
              <a:t>•      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</a:rPr>
              <a:t>відредагувати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(активізувати комірку, натиснути </a:t>
            </a:r>
            <a:r>
              <a:rPr lang="en-US" b="1" dirty="0" smtClean="0">
                <a:latin typeface="Calibri" pitchFamily="34" charset="0"/>
              </a:rPr>
              <a:t>F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і внести необхідні зміни). </a:t>
            </a:r>
          </a:p>
          <a:p>
            <a:pPr algn="just"/>
            <a:r>
              <a:rPr lang="uk-UA" dirty="0" smtClean="0">
                <a:latin typeface="Calibri" pitchFamily="34" charset="0"/>
              </a:rPr>
              <a:t>Для редагування вмісту комірки використовують ще такі методи:</a:t>
            </a:r>
          </a:p>
          <a:p>
            <a:pPr algn="just"/>
            <a:r>
              <a:rPr lang="uk-UA" dirty="0" smtClean="0">
                <a:latin typeface="Calibri" pitchFamily="34" charset="0"/>
              </a:rPr>
              <a:t>•  </a:t>
            </a:r>
            <a:r>
              <a:rPr lang="uk-UA" b="1" dirty="0" smtClean="0">
                <a:latin typeface="Calibri" pitchFamily="34" charset="0"/>
              </a:rPr>
              <a:t>двічі клацнути мишкою по комірці </a:t>
            </a:r>
            <a:r>
              <a:rPr lang="uk-UA" dirty="0" smtClean="0">
                <a:latin typeface="Calibri" pitchFamily="34" charset="0"/>
              </a:rPr>
              <a:t>(редагуємо вміст комірки в самій комірці);</a:t>
            </a:r>
          </a:p>
          <a:p>
            <a:pPr algn="just"/>
            <a:r>
              <a:rPr lang="uk-UA" dirty="0" smtClean="0">
                <a:latin typeface="Calibri" pitchFamily="34" charset="0"/>
              </a:rPr>
              <a:t>• </a:t>
            </a:r>
            <a:r>
              <a:rPr lang="uk-UA" b="1" dirty="0" smtClean="0">
                <a:latin typeface="Calibri" pitchFamily="34" charset="0"/>
              </a:rPr>
              <a:t>активізувати комірку, яку необхідно редагувати, а потім клацнути по рядку формул. </a:t>
            </a:r>
            <a:r>
              <a:rPr lang="uk-UA" dirty="0" smtClean="0">
                <a:latin typeface="Calibri" pitchFamily="34" charset="0"/>
              </a:rPr>
              <a:t>Це дозволяє редагувати вміст комірки в рядку формул.</a:t>
            </a:r>
          </a:p>
        </p:txBody>
      </p:sp>
      <p:pic>
        <p:nvPicPr>
          <p:cNvPr id="4" name="Рисунок 3" descr="SNAG-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143380"/>
            <a:ext cx="2895600" cy="97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70C0"/>
                </a:solidFill>
                <a:latin typeface="Calibri" pitchFamily="34" charset="0"/>
              </a:rPr>
              <a:t>Під час редагування комірки табличний курсор перетворюється у вертикальну лінію, яку можна переміщати з допомогою клавіш управління курсором. В місці знаходження курсору можна друкувати нові символи.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NAG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3116"/>
            <a:ext cx="2505075" cy="199072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71736" y="1285860"/>
            <a:ext cx="32718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sz="2000" b="1" dirty="0" smtClean="0">
                <a:solidFill>
                  <a:srgbClr val="C00000"/>
                </a:solidFill>
                <a:latin typeface="Arial" charset="0"/>
              </a:rPr>
              <a:t>Зміна ширини стовпця</a:t>
            </a:r>
            <a:endParaRPr lang="uk-UA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2844" y="1714488"/>
            <a:ext cx="600079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342900">
              <a:buClr>
                <a:srgbClr val="003366"/>
              </a:buClr>
              <a:buSzPct val="100000"/>
            </a:pP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Для того, щоб змінити </a:t>
            </a:r>
            <a:r>
              <a:rPr lang="uk-UA" b="1" dirty="0" smtClean="0">
                <a:solidFill>
                  <a:srgbClr val="C00000"/>
                </a:solidFill>
                <a:latin typeface="Arial" charset="0"/>
              </a:rPr>
              <a:t>ширину </a:t>
            </a: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стовпця необхідно:</a:t>
            </a:r>
          </a:p>
          <a:p>
            <a:pPr lvl="1" indent="-342900">
              <a:buClr>
                <a:srgbClr val="003366"/>
              </a:buClr>
              <a:buSzPct val="100000"/>
            </a:pPr>
            <a:endParaRPr lang="uk-UA" sz="1800" dirty="0" smtClean="0">
              <a:solidFill>
                <a:srgbClr val="C00000"/>
              </a:solidFill>
              <a:latin typeface="Arial" charset="0"/>
            </a:endParaRPr>
          </a:p>
          <a:p>
            <a:pPr lvl="1" indent="-342900">
              <a:buClr>
                <a:srgbClr val="003366"/>
              </a:buClr>
              <a:buSzPct val="100000"/>
              <a:buFontTx/>
              <a:buChar char="•"/>
            </a:pP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у горизонтальному заголовку таблиці встановити курсор миші на лінію, що розділяє стовпці;</a:t>
            </a:r>
          </a:p>
          <a:p>
            <a:pPr lvl="1" indent="-342900">
              <a:buClr>
                <a:srgbClr val="003366"/>
              </a:buClr>
              <a:buSzPct val="100000"/>
              <a:buFontTx/>
              <a:buChar char="•"/>
            </a:pP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коли з’явиться стрілка, натиснути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ліву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 кнопку миші;</a:t>
            </a:r>
          </a:p>
          <a:p>
            <a:pPr lvl="1" indent="-342900">
              <a:buClr>
                <a:srgbClr val="003366"/>
              </a:buClr>
              <a:buSzPct val="100000"/>
              <a:buFontTx/>
              <a:buChar char="•"/>
            </a:pP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утримуючи кнопку натиснутою, перетягти стрілку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вправо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 для збільшення ширини чи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вліво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для зменшення ширини стовпця;</a:t>
            </a:r>
          </a:p>
          <a:p>
            <a:pPr lvl="1" indent="-342900">
              <a:buClr>
                <a:srgbClr val="003366"/>
              </a:buClr>
              <a:buSzPct val="100000"/>
              <a:buFontTx/>
              <a:buChar char="•"/>
            </a:pP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відпустити кнопку миші.</a:t>
            </a:r>
            <a:endParaRPr lang="uk-UA" sz="18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79" y="4959368"/>
            <a:ext cx="10810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04992" y="4929198"/>
            <a:ext cx="68960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342900">
              <a:buClr>
                <a:srgbClr val="006666"/>
              </a:buClr>
              <a:buSzPct val="100000"/>
            </a:pPr>
            <a:r>
              <a:rPr lang="uk-UA" dirty="0" smtClean="0">
                <a:solidFill>
                  <a:srgbClr val="006666"/>
                </a:solidFill>
                <a:latin typeface="Arial" charset="0"/>
              </a:rPr>
              <a:t>Для </a:t>
            </a:r>
            <a:r>
              <a:rPr lang="uk-UA" b="1" dirty="0" smtClean="0">
                <a:solidFill>
                  <a:srgbClr val="006666"/>
                </a:solidFill>
                <a:latin typeface="Arial" charset="0"/>
              </a:rPr>
              <a:t>автоматичного</a:t>
            </a:r>
            <a:r>
              <a:rPr lang="uk-UA" dirty="0" smtClean="0">
                <a:solidFill>
                  <a:srgbClr val="006666"/>
                </a:solidFill>
                <a:latin typeface="Arial" charset="0"/>
              </a:rPr>
              <a:t> вибору ширини стовпчика потрібно:</a:t>
            </a:r>
          </a:p>
          <a:p>
            <a:pPr lvl="1" indent="-342900">
              <a:buClr>
                <a:srgbClr val="006666"/>
              </a:buClr>
              <a:buSzPct val="100000"/>
            </a:pPr>
            <a:endParaRPr lang="uk-UA" sz="1800" dirty="0" smtClean="0">
              <a:solidFill>
                <a:srgbClr val="006666"/>
              </a:solidFill>
              <a:latin typeface="Arial" charset="0"/>
            </a:endParaRPr>
          </a:p>
          <a:p>
            <a:pPr lvl="1" indent="-342900">
              <a:buClr>
                <a:srgbClr val="006666"/>
              </a:buClr>
              <a:buSzPct val="100000"/>
              <a:buFontTx/>
              <a:buChar char="•"/>
            </a:pPr>
            <a:r>
              <a:rPr lang="uk-UA" sz="1800" dirty="0" smtClean="0">
                <a:solidFill>
                  <a:srgbClr val="006666"/>
                </a:solidFill>
                <a:latin typeface="Arial" charset="0"/>
              </a:rPr>
              <a:t>встановити курсор на </a:t>
            </a:r>
            <a:r>
              <a:rPr lang="uk-UA" sz="1800" b="1" dirty="0" smtClean="0">
                <a:solidFill>
                  <a:srgbClr val="006666"/>
                </a:solidFill>
                <a:latin typeface="Arial" charset="0"/>
              </a:rPr>
              <a:t>лінію</a:t>
            </a:r>
            <a:r>
              <a:rPr lang="uk-UA" sz="1800" dirty="0" smtClean="0">
                <a:solidFill>
                  <a:srgbClr val="006666"/>
                </a:solidFill>
                <a:latin typeface="Arial" charset="0"/>
              </a:rPr>
              <a:t>, що розділяє стовпці;</a:t>
            </a:r>
          </a:p>
          <a:p>
            <a:pPr lvl="1" indent="-342900">
              <a:buClr>
                <a:srgbClr val="006666"/>
              </a:buClr>
              <a:buSzPct val="100000"/>
              <a:buFontTx/>
              <a:buChar char="•"/>
            </a:pPr>
            <a:r>
              <a:rPr lang="uk-UA" sz="1800" dirty="0" smtClean="0">
                <a:solidFill>
                  <a:srgbClr val="006666"/>
                </a:solidFill>
                <a:latin typeface="Arial" charset="0"/>
              </a:rPr>
              <a:t>коли з’явиться стрілка, двічі клацнути </a:t>
            </a:r>
            <a:r>
              <a:rPr lang="uk-UA" sz="1800" b="1" dirty="0" smtClean="0">
                <a:solidFill>
                  <a:srgbClr val="006666"/>
                </a:solidFill>
                <a:latin typeface="Arial" charset="0"/>
              </a:rPr>
              <a:t>лівою</a:t>
            </a:r>
            <a:r>
              <a:rPr lang="uk-UA" sz="1800" dirty="0" smtClean="0">
                <a:solidFill>
                  <a:srgbClr val="006666"/>
                </a:solidFill>
                <a:latin typeface="Arial" charset="0"/>
              </a:rPr>
              <a:t> кнопкою миші.</a:t>
            </a:r>
            <a:endParaRPr lang="uk-UA" sz="18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2910" y="214290"/>
            <a:ext cx="7851648" cy="857256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Редагування таблиці</a:t>
            </a:r>
            <a:endParaRPr kumimoji="0" lang="uk-UA" sz="4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6" y="4143380"/>
            <a:ext cx="9429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82" y="1142984"/>
            <a:ext cx="607223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342900" algn="ctr">
              <a:lnSpc>
                <a:spcPct val="150000"/>
              </a:lnSpc>
              <a:buClr>
                <a:srgbClr val="003366"/>
              </a:buClr>
              <a:buSzPct val="100000"/>
            </a:pPr>
            <a:r>
              <a:rPr lang="uk-UA" b="1" dirty="0" smtClean="0">
                <a:solidFill>
                  <a:srgbClr val="C00000"/>
                </a:solidFill>
                <a:latin typeface="Arial" charset="0"/>
              </a:rPr>
              <a:t>Вставка рядків або стовпців</a:t>
            </a:r>
          </a:p>
          <a:p>
            <a:pPr lvl="1" indent="-342900">
              <a:lnSpc>
                <a:spcPct val="150000"/>
              </a:lnSpc>
              <a:buClr>
                <a:srgbClr val="003366"/>
              </a:buClr>
              <a:buSzPct val="100000"/>
            </a:pP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Вставити </a:t>
            </a:r>
            <a:r>
              <a:rPr lang="uk-UA" b="1" dirty="0" smtClean="0">
                <a:solidFill>
                  <a:srgbClr val="C00000"/>
                </a:solidFill>
                <a:latin typeface="Arial" charset="0"/>
              </a:rPr>
              <a:t>порожній </a:t>
            </a: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рядок або стовпчик можна так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:</a:t>
            </a:r>
            <a:endParaRPr lang="uk-UA" dirty="0" smtClean="0">
              <a:solidFill>
                <a:srgbClr val="C00000"/>
              </a:solidFill>
              <a:latin typeface="Arial" charset="0"/>
            </a:endParaRPr>
          </a:p>
          <a:p>
            <a:pPr lvl="1" indent="-342900">
              <a:lnSpc>
                <a:spcPct val="150000"/>
              </a:lnSpc>
              <a:buClr>
                <a:srgbClr val="003366"/>
              </a:buClr>
              <a:buSzPct val="100000"/>
              <a:buFontTx/>
              <a:buChar char="•"/>
            </a:pPr>
            <a:r>
              <a:rPr lang="ru-RU" sz="1800" dirty="0" smtClean="0">
                <a:solidFill>
                  <a:srgbClr val="C00000"/>
                </a:solidFill>
                <a:latin typeface="Arial" charset="0"/>
              </a:rPr>
              <a:t>у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таблиці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виділити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рядок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стовпчик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)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на місце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 якого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необхідно вставити порожній рядок(стовпчик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)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;</a:t>
            </a:r>
            <a:endParaRPr lang="en-US" sz="1800" dirty="0">
              <a:solidFill>
                <a:srgbClr val="C00000"/>
              </a:solidFill>
              <a:latin typeface="Arial" charset="0"/>
            </a:endParaRPr>
          </a:p>
          <a:p>
            <a:pPr lvl="1" indent="-342900">
              <a:lnSpc>
                <a:spcPct val="150000"/>
              </a:lnSpc>
              <a:buClr>
                <a:srgbClr val="003366"/>
              </a:buClr>
              <a:buSzPct val="100000"/>
              <a:buFontTx/>
              <a:buChar char="•"/>
            </a:pP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виконати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команду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Додати клітинки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.</a:t>
            </a:r>
            <a:endParaRPr 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11257" y="4214818"/>
            <a:ext cx="487525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800" dirty="0">
                <a:solidFill>
                  <a:srgbClr val="006666"/>
                </a:solidFill>
                <a:latin typeface="Arial" charset="0"/>
              </a:rPr>
              <a:t>Щоб вставити </a:t>
            </a:r>
            <a:r>
              <a:rPr lang="en-US" sz="1800" b="1" dirty="0">
                <a:solidFill>
                  <a:srgbClr val="006666"/>
                </a:solidFill>
                <a:latin typeface="Arial" charset="0"/>
              </a:rPr>
              <a:t>кілька</a:t>
            </a:r>
            <a:r>
              <a:rPr lang="en-US" sz="1800" dirty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6666"/>
                </a:solidFill>
                <a:latin typeface="Arial" charset="0"/>
              </a:rPr>
              <a:t>рядків(стовп</a:t>
            </a:r>
            <a:r>
              <a:rPr lang="uk-UA" sz="1800" dirty="0" smtClean="0">
                <a:solidFill>
                  <a:srgbClr val="006666"/>
                </a:solidFill>
                <a:latin typeface="Arial" charset="0"/>
              </a:rPr>
              <a:t>ц</a:t>
            </a:r>
            <a:r>
              <a:rPr lang="en-US" sz="1800" dirty="0" smtClean="0">
                <a:solidFill>
                  <a:srgbClr val="006666"/>
                </a:solidFill>
                <a:latin typeface="Arial" charset="0"/>
              </a:rPr>
              <a:t>ів</a:t>
            </a:r>
            <a:r>
              <a:rPr lang="en-US" sz="1800" dirty="0">
                <a:solidFill>
                  <a:srgbClr val="006666"/>
                </a:solidFill>
                <a:latin typeface="Arial" charset="0"/>
              </a:rPr>
              <a:t>), необхідно попередньо </a:t>
            </a:r>
            <a:r>
              <a:rPr lang="uk-UA" sz="1800" dirty="0" smtClean="0">
                <a:solidFill>
                  <a:srgbClr val="006666"/>
                </a:solidFill>
                <a:latin typeface="Arial" charset="0"/>
              </a:rPr>
              <a:t>виділити</a:t>
            </a:r>
            <a:r>
              <a:rPr lang="en-US" sz="18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006666"/>
                </a:solidFill>
                <a:latin typeface="Arial" charset="0"/>
              </a:rPr>
              <a:t>їх кількість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14348" y="3525842"/>
            <a:ext cx="740091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Після виконання команди помічені рядки (стовпці) зсунуться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вниз (вправо),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 а на їх місце вставляться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порожні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 рядки (стовпці).</a:t>
            </a:r>
            <a:endParaRPr lang="uk-UA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8596" y="5000636"/>
            <a:ext cx="5913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uk-UA" b="1" dirty="0" smtClean="0">
                <a:solidFill>
                  <a:srgbClr val="C00000"/>
                </a:solidFill>
                <a:latin typeface="Arial" charset="0"/>
              </a:rPr>
              <a:t>Вилучення рядків або стовпчиків</a:t>
            </a:r>
          </a:p>
          <a:p>
            <a:pPr>
              <a:lnSpc>
                <a:spcPct val="125000"/>
              </a:lnSpc>
            </a:pP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Вилучити </a:t>
            </a:r>
            <a:r>
              <a:rPr lang="uk-UA" b="1" dirty="0" smtClean="0">
                <a:solidFill>
                  <a:srgbClr val="C00000"/>
                </a:solidFill>
                <a:latin typeface="Arial" charset="0"/>
              </a:rPr>
              <a:t>рядок</a:t>
            </a: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 або </a:t>
            </a:r>
            <a:r>
              <a:rPr lang="uk-UA" b="1" dirty="0" smtClean="0">
                <a:solidFill>
                  <a:srgbClr val="C00000"/>
                </a:solidFill>
                <a:latin typeface="Arial" charset="0"/>
              </a:rPr>
              <a:t>стовпчик</a:t>
            </a:r>
            <a:r>
              <a:rPr lang="uk-UA" dirty="0" smtClean="0">
                <a:solidFill>
                  <a:srgbClr val="C00000"/>
                </a:solidFill>
                <a:latin typeface="Arial" charset="0"/>
              </a:rPr>
              <a:t> можна так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У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таблиці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виділити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рядок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(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стовпчик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а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потім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виконати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команду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Видалити</a:t>
            </a:r>
            <a:r>
              <a:rPr lang="uk-UA" sz="1800" dirty="0" smtClean="0">
                <a:solidFill>
                  <a:srgbClr val="C00000"/>
                </a:solidFill>
                <a:latin typeface="Arial" charset="0"/>
              </a:rPr>
              <a:t> із контекстного меню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</a:rPr>
              <a:t>.</a:t>
            </a:r>
            <a:endParaRPr 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14282" y="214290"/>
            <a:ext cx="8423152" cy="78581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Робота з рядками та стовпцями</a:t>
            </a:r>
            <a:endParaRPr kumimoji="0" lang="uk-UA" sz="32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увати 14"/>
          <p:cNvGrpSpPr/>
          <p:nvPr/>
        </p:nvGrpSpPr>
        <p:grpSpPr>
          <a:xfrm>
            <a:off x="6415117" y="1000108"/>
            <a:ext cx="2514601" cy="2381250"/>
            <a:chOff x="6415117" y="1000108"/>
            <a:chExt cx="2514601" cy="2381250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5117" y="1928802"/>
              <a:ext cx="149352" cy="14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24" descr="SNAG-00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7993" y="1000108"/>
              <a:ext cx="2371725" cy="2381250"/>
            </a:xfrm>
            <a:prstGeom prst="rect">
              <a:avLst/>
            </a:prstGeom>
          </p:spPr>
        </p:pic>
      </p:grpSp>
      <p:grpSp>
        <p:nvGrpSpPr>
          <p:cNvPr id="3" name="Групувати 28"/>
          <p:cNvGrpSpPr/>
          <p:nvPr/>
        </p:nvGrpSpPr>
        <p:grpSpPr>
          <a:xfrm>
            <a:off x="6708791" y="5657870"/>
            <a:ext cx="2220927" cy="628650"/>
            <a:chOff x="6708791" y="5514994"/>
            <a:chExt cx="2220927" cy="628650"/>
          </a:xfrm>
        </p:grpSpPr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8791" y="5786454"/>
              <a:ext cx="149225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SNAG-00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1843" y="5514994"/>
              <a:ext cx="2047875" cy="6286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2292" y="1285860"/>
            <a:ext cx="31955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sz="2000" b="1" dirty="0" smtClean="0">
                <a:solidFill>
                  <a:srgbClr val="C00000"/>
                </a:solidFill>
                <a:latin typeface="Arial" charset="0"/>
              </a:rPr>
              <a:t>АВТОЗАПОВНЕННЯ</a:t>
            </a:r>
            <a:endParaRPr lang="uk-UA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45" y="1855370"/>
            <a:ext cx="6643733" cy="35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1800" dirty="0" smtClean="0">
                <a:solidFill>
                  <a:srgbClr val="003366"/>
                </a:solidFill>
                <a:latin typeface="Arial" charset="0"/>
              </a:rPr>
              <a:t>Робота з числами дещо відрізняється від роботи з текстами. Щоб у наступні комірки продовжити нумерацію, вказану у попередній комірці необхідно виконати такі дії:</a:t>
            </a:r>
          </a:p>
          <a:p>
            <a:pPr lvl="1" indent="-342900" algn="just">
              <a:lnSpc>
                <a:spcPct val="114000"/>
              </a:lnSpc>
              <a:buClr>
                <a:srgbClr val="003366"/>
              </a:buClr>
              <a:buSzPct val="100000"/>
              <a:buFontTx/>
              <a:buChar char="•"/>
            </a:pP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зробити комірку з числом, що буде продовжуватись у наступні комірки, активною;</a:t>
            </a:r>
          </a:p>
          <a:p>
            <a:pPr lvl="1" indent="-342900" algn="just">
              <a:lnSpc>
                <a:spcPct val="114000"/>
              </a:lnSpc>
              <a:buClr>
                <a:srgbClr val="003366"/>
              </a:buClr>
              <a:buSzPct val="100000"/>
              <a:buFontTx/>
              <a:buChar char="•"/>
            </a:pP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перевести курсор миші на маркер заповнення і натиснути клавішу </a:t>
            </a:r>
            <a:r>
              <a:rPr lang="uk-UA" b="1" dirty="0" smtClean="0">
                <a:solidFill>
                  <a:srgbClr val="003366"/>
                </a:solidFill>
                <a:latin typeface="Arial" charset="0"/>
              </a:rPr>
              <a:t>CTRL</a:t>
            </a: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, (біля курсору </a:t>
            </a:r>
            <a:r>
              <a:rPr lang="uk-UA" dirty="0" err="1" smtClean="0">
                <a:solidFill>
                  <a:srgbClr val="003366"/>
                </a:solidFill>
                <a:latin typeface="Arial" charset="0"/>
              </a:rPr>
              <a:t>“худий</a:t>
            </a: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uk-UA" dirty="0" err="1" smtClean="0">
                <a:solidFill>
                  <a:srgbClr val="003366"/>
                </a:solidFill>
                <a:latin typeface="Arial" charset="0"/>
              </a:rPr>
              <a:t>плюс”</a:t>
            </a: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 має з</a:t>
            </a:r>
            <a:r>
              <a:rPr lang="en-US" dirty="0" smtClean="0">
                <a:solidFill>
                  <a:srgbClr val="003366"/>
                </a:solidFill>
                <a:latin typeface="Arial" charset="0"/>
              </a:rPr>
              <a:t>’</a:t>
            </a: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явитися додатковий маленький плюс);</a:t>
            </a:r>
          </a:p>
          <a:p>
            <a:pPr lvl="1" indent="-342900" algn="just">
              <a:lnSpc>
                <a:spcPct val="114000"/>
              </a:lnSpc>
              <a:buClr>
                <a:srgbClr val="003366"/>
              </a:buClr>
              <a:buSzPct val="100000"/>
              <a:buFontTx/>
              <a:buChar char="•"/>
            </a:pP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утримуючи клавішу </a:t>
            </a:r>
            <a:r>
              <a:rPr lang="uk-UA" b="1" dirty="0" smtClean="0">
                <a:solidFill>
                  <a:srgbClr val="003366"/>
                </a:solidFill>
                <a:latin typeface="Arial" charset="0"/>
              </a:rPr>
              <a:t>CTRL</a:t>
            </a: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 і ліву кнопку миші</a:t>
            </a:r>
            <a:r>
              <a:rPr lang="uk-UA" sz="2000" dirty="0" smtClean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перевести курсор у потрібному напрямку до кінцевої комірки;</a:t>
            </a:r>
          </a:p>
          <a:p>
            <a:pPr lvl="1" indent="-342900" algn="just">
              <a:lnSpc>
                <a:spcPct val="114000"/>
              </a:lnSpc>
              <a:buClr>
                <a:srgbClr val="003366"/>
              </a:buClr>
              <a:buSzPct val="100000"/>
              <a:buFontTx/>
              <a:buChar char="•"/>
            </a:pPr>
            <a:r>
              <a:rPr lang="uk-UA" dirty="0" smtClean="0">
                <a:solidFill>
                  <a:srgbClr val="003366"/>
                </a:solidFill>
                <a:latin typeface="Arial" charset="0"/>
              </a:rPr>
              <a:t>відпустити спочатку кнопку миші а потім клавішу </a:t>
            </a:r>
            <a:r>
              <a:rPr lang="uk-UA" sz="2000" dirty="0" smtClean="0">
                <a:solidFill>
                  <a:srgbClr val="003366"/>
                </a:solidFill>
                <a:latin typeface="Arial" charset="0"/>
              </a:rPr>
              <a:t>CTRL</a:t>
            </a: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1071538" y="357166"/>
            <a:ext cx="6991462" cy="668334"/>
          </a:xfrm>
          <a:prstGeom prst="rect">
            <a:avLst/>
          </a:prstGeom>
        </p:spPr>
        <p:txBody>
          <a:bodyPr vert="horz" lIns="0" tIns="0" rIns="0" bIns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Введення</a:t>
            </a:r>
            <a:r>
              <a:rPr kumimoji="0" lang="uk-UA" sz="4000" b="0" i="0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даних до</a:t>
            </a:r>
            <a:r>
              <a:rPr kumimoji="0" lang="uk-UA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таблиць</a:t>
            </a:r>
            <a:endParaRPr kumimoji="0" lang="uk-UA" sz="40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6" name="Рисунок 15" descr="SNAG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214554"/>
            <a:ext cx="1928562" cy="27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71501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такий спосіб </a:t>
            </a:r>
            <a:r>
              <a:rPr lang="uk-U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автозаповнення</a:t>
            </a:r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кожне наступне значення більше за попереднє на одиницю!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>
          <a:xfrm>
            <a:off x="1366814" y="304784"/>
            <a:ext cx="7277152" cy="838200"/>
          </a:xfrm>
          <a:prstGeom prst="rect">
            <a:avLst/>
          </a:prstGeom>
        </p:spPr>
        <p:txBody>
          <a:bodyPr vert="horz" lIns="0" tIns="0" rIns="0" bIns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Введення</a:t>
            </a:r>
            <a:r>
              <a:rPr kumimoji="0" lang="uk-UA" sz="4000" b="0" i="0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даних до</a:t>
            </a:r>
            <a:r>
              <a:rPr kumimoji="0" lang="uk-UA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таблиць</a:t>
            </a:r>
            <a:endParaRPr kumimoji="0" lang="uk-UA" sz="40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14282" y="1443840"/>
            <a:ext cx="87868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dirty="0" smtClean="0">
                <a:solidFill>
                  <a:srgbClr val="002060"/>
                </a:solidFill>
              </a:rPr>
              <a:t>Якщо ви заздалегідь виділити діапазон комірок, то </a:t>
            </a:r>
            <a:r>
              <a:rPr lang="en-US" sz="3000" b="1" dirty="0" smtClean="0">
                <a:solidFill>
                  <a:srgbClr val="002060"/>
                </a:solidFill>
              </a:rPr>
              <a:t>Excel</a:t>
            </a:r>
            <a:r>
              <a:rPr lang="uk-UA" sz="3000" dirty="0" smtClean="0">
                <a:solidFill>
                  <a:srgbClr val="002060"/>
                </a:solidFill>
              </a:rPr>
              <a:t> буде автоматично переміщати табличний курсор у наступну комірку, коли ви натиснете </a:t>
            </a:r>
            <a:r>
              <a:rPr lang="en-US" sz="3000" b="1" dirty="0" smtClean="0">
                <a:solidFill>
                  <a:srgbClr val="002060"/>
                </a:solidFill>
              </a:rPr>
              <a:t>Enter</a:t>
            </a:r>
            <a:r>
              <a:rPr lang="uk-UA" sz="3000" dirty="0" smtClean="0">
                <a:solidFill>
                  <a:srgbClr val="002060"/>
                </a:solidFill>
              </a:rPr>
              <a:t>. Якщо виділена область включає декілька рядків, </a:t>
            </a:r>
            <a:r>
              <a:rPr lang="en-US" sz="3000" b="1" dirty="0" smtClean="0">
                <a:solidFill>
                  <a:srgbClr val="002060"/>
                </a:solidFill>
              </a:rPr>
              <a:t>Excel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uk-UA" sz="3000" dirty="0" smtClean="0">
                <a:solidFill>
                  <a:srgbClr val="002060"/>
                </a:solidFill>
              </a:rPr>
              <a:t>буде переміщати табличний курсор вниз по стовпцям. Після того, як табличний курсор опиниться в останній комірці поточного стовпця, він переміститься у верхню комірку наступного стовпця. Для пропуску поточної комірки натисніть </a:t>
            </a:r>
            <a:r>
              <a:rPr lang="en-US" sz="3000" b="1" dirty="0" smtClean="0">
                <a:solidFill>
                  <a:srgbClr val="002060"/>
                </a:solidFill>
              </a:rPr>
              <a:t>Enter</a:t>
            </a:r>
            <a:r>
              <a:rPr lang="uk-UA" sz="3000" dirty="0" smtClean="0">
                <a:solidFill>
                  <a:srgbClr val="002060"/>
                </a:solidFill>
              </a:rPr>
              <a:t>, нічого не вводячи. Щоб повернутися до попередньої комірки, натисніть</a:t>
            </a:r>
            <a:r>
              <a:rPr lang="en-US" sz="3000" dirty="0" smtClean="0">
                <a:solidFill>
                  <a:srgbClr val="002060"/>
                </a:solidFill>
              </a:rPr>
              <a:t> &lt;</a:t>
            </a:r>
            <a:r>
              <a:rPr lang="en-US" sz="3000" b="1" dirty="0" smtClean="0">
                <a:solidFill>
                  <a:srgbClr val="002060"/>
                </a:solidFill>
              </a:rPr>
              <a:t>Shift</a:t>
            </a:r>
            <a:r>
              <a:rPr lang="en-US" sz="3000" dirty="0" smtClean="0">
                <a:solidFill>
                  <a:srgbClr val="002060"/>
                </a:solidFill>
              </a:rPr>
              <a:t>+ </a:t>
            </a:r>
            <a:r>
              <a:rPr lang="en-US" sz="3000" b="1" dirty="0" smtClean="0">
                <a:solidFill>
                  <a:srgbClr val="002060"/>
                </a:solidFill>
              </a:rPr>
              <a:t>Enter</a:t>
            </a:r>
            <a:r>
              <a:rPr lang="en-US" sz="3000" dirty="0" smtClean="0">
                <a:solidFill>
                  <a:srgbClr val="002060"/>
                </a:solidFill>
              </a:rPr>
              <a:t>&gt;.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2435"/>
            <a:ext cx="9429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pc="300" dirty="0" smtClean="0">
                <a:solidFill>
                  <a:srgbClr val="FF0000"/>
                </a:solidFill>
              </a:rPr>
              <a:t>запитання</a:t>
            </a:r>
            <a:endParaRPr lang="uk-UA" spc="3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alibri" pitchFamily="34" charset="0"/>
              </a:rPr>
              <a:t>Дані числового формату в комірках таблиці вирівнюються?</a:t>
            </a:r>
          </a:p>
          <a:p>
            <a:r>
              <a:rPr lang="uk-UA" sz="2800" dirty="0" smtClean="0">
                <a:latin typeface="Calibri" pitchFamily="34" charset="0"/>
              </a:rPr>
              <a:t>Дані текстового формату в комірках таблиці вирівнюються?</a:t>
            </a:r>
          </a:p>
          <a:p>
            <a:r>
              <a:rPr lang="uk-UA" sz="2800" dirty="0" smtClean="0">
                <a:latin typeface="Calibri" pitchFamily="34" charset="0"/>
              </a:rPr>
              <a:t>Як позначаються стовпці в Excel?</a:t>
            </a:r>
          </a:p>
          <a:p>
            <a:r>
              <a:rPr lang="uk-UA" sz="2800" dirty="0" smtClean="0">
                <a:latin typeface="Calibri" pitchFamily="34" charset="0"/>
              </a:rPr>
              <a:t>Як позначаються рядки в Excel?</a:t>
            </a:r>
          </a:p>
          <a:p>
            <a:r>
              <a:rPr lang="uk-UA" sz="2800" dirty="0" smtClean="0">
                <a:latin typeface="Calibri" pitchFamily="34" charset="0"/>
              </a:rPr>
              <a:t>Як виділити стовпчик у Excel?</a:t>
            </a:r>
          </a:p>
          <a:p>
            <a:r>
              <a:rPr lang="uk-UA" sz="2800" dirty="0" smtClean="0">
                <a:latin typeface="Calibri" pitchFamily="34" charset="0"/>
              </a:rPr>
              <a:t>Що таке комірка? З чого складається адреса комірки?</a:t>
            </a:r>
          </a:p>
          <a:p>
            <a:r>
              <a:rPr lang="uk-UA" sz="2800" dirty="0" smtClean="0">
                <a:latin typeface="Calibri" pitchFamily="34" charset="0"/>
              </a:rPr>
              <a:t>Які дані можна записати в комірку?</a:t>
            </a:r>
          </a:p>
          <a:p>
            <a:r>
              <a:rPr lang="uk-UA" sz="2800" dirty="0" smtClean="0">
                <a:latin typeface="Calibri" pitchFamily="34" charset="0"/>
              </a:rPr>
              <a:t>Як можна відредагувати вміст комірки?</a:t>
            </a:r>
          </a:p>
          <a:p>
            <a:r>
              <a:rPr lang="uk-UA" sz="2800" dirty="0" smtClean="0">
                <a:latin typeface="Calibri" pitchFamily="34" charset="0"/>
              </a:rPr>
              <a:t>Як можна змінити вміст комірки?</a:t>
            </a:r>
          </a:p>
          <a:p>
            <a:r>
              <a:rPr lang="uk-UA" sz="2800" smtClean="0">
                <a:latin typeface="Calibri" pitchFamily="34" charset="0"/>
              </a:rPr>
              <a:t>При авто-заповненні </a:t>
            </a:r>
            <a:r>
              <a:rPr lang="uk-UA" sz="2800" dirty="0" smtClean="0">
                <a:latin typeface="Calibri" pitchFamily="34" charset="0"/>
              </a:rPr>
              <a:t>даних в комірку використовують…?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3152" cy="78581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ХТО СТВОРИВ ЕЛЕКТРОННІ ТАБЛИЦІ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593069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57042"/>
            <a:ext cx="3214710" cy="2921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000108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“Батьком”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електронних таблиць вважають Дена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Брікліна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, який спільно із Бобом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Френкстоном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у 1979 році розробив програму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VisiCalc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для комп'ютера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Apple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II. Далі кількість подібних програм стала швидко поширюватись. Надалі вони стали засновниками фірми LOTUS.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187700" cy="2457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5670967"/>
            <a:ext cx="3929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А ось так виглядав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VisiCalc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!</a:t>
            </a:r>
          </a:p>
          <a:p>
            <a:endParaRPr lang="uk-UA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Системи обробки табличної інформації</a:t>
            </a:r>
            <a:endParaRPr lang="uk-UA" sz="3200" dirty="0">
              <a:solidFill>
                <a:srgbClr val="FF0000"/>
              </a:solidFill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285720" y="2000240"/>
            <a:ext cx="8429684" cy="3535363"/>
            <a:chOff x="909638" y="2921000"/>
            <a:chExt cx="9218612" cy="353536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8250" y="2921000"/>
              <a:ext cx="5778500" cy="582613"/>
            </a:xfrm>
            <a:prstGeom prst="rect">
              <a:avLst/>
            </a:prstGeom>
            <a:noFill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86038" y="2997200"/>
              <a:ext cx="5549900" cy="26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b="1" smtClean="0">
                  <a:solidFill>
                    <a:srgbClr val="FFFFFF"/>
                  </a:solidFill>
                  <a:latin typeface="Arial" charset="0"/>
                </a:rPr>
                <a:t>Основні можливості електронних таблиць</a:t>
              </a:r>
              <a:endParaRPr lang="uk-UA" b="1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9638" y="3883025"/>
              <a:ext cx="2339975" cy="1060450"/>
            </a:xfrm>
            <a:prstGeom prst="rect">
              <a:avLst/>
            </a:prstGeom>
            <a:noFill/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968375" y="3944938"/>
              <a:ext cx="2141538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Введення і 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редагування 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даних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638" y="5080000"/>
              <a:ext cx="2339975" cy="1376363"/>
            </a:xfrm>
            <a:prstGeom prst="rect">
              <a:avLst/>
            </a:prstGeom>
            <a:noFill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968375" y="5146675"/>
              <a:ext cx="2141538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1200"/>
                </a:spcBef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Обробка табличних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даних за допомогою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вбудованих функцій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8275" y="3798888"/>
              <a:ext cx="2339975" cy="1217612"/>
            </a:xfrm>
            <a:prstGeom prst="rect">
              <a:avLst/>
            </a:prstGeom>
            <a:noFill/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850188" y="3865563"/>
              <a:ext cx="213995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Подання табличних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даних у графічному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вигляді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6138" y="3883025"/>
              <a:ext cx="1947862" cy="815975"/>
            </a:xfrm>
            <a:prstGeom prst="rect">
              <a:avLst/>
            </a:prstGeom>
            <a:noFill/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48050" y="3944938"/>
              <a:ext cx="1743075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dirty="0" smtClean="0">
                  <a:solidFill>
                    <a:srgbClr val="FFFFFF"/>
                  </a:solidFill>
                  <a:latin typeface="Arial" charset="0"/>
                </a:rPr>
                <a:t>Форматування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dirty="0" smtClean="0">
                  <a:solidFill>
                    <a:srgbClr val="FFFFFF"/>
                  </a:solidFill>
                  <a:latin typeface="Arial" charset="0"/>
                </a:rPr>
                <a:t>таблиць</a:t>
              </a:r>
              <a:endParaRPr lang="uk-UA" sz="1600" dirty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5138" y="3883025"/>
              <a:ext cx="2022475" cy="815975"/>
            </a:xfrm>
            <a:prstGeom prst="rect">
              <a:avLst/>
            </a:prstGeom>
            <a:noFill/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610225" y="3944938"/>
              <a:ext cx="1820863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dirty="0" smtClean="0">
                  <a:solidFill>
                    <a:srgbClr val="FFFFFF"/>
                  </a:solidFill>
                  <a:latin typeface="Arial" charset="0"/>
                </a:rPr>
                <a:t>Управління 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dirty="0" smtClean="0">
                  <a:solidFill>
                    <a:srgbClr val="FFFFFF"/>
                  </a:solidFill>
                  <a:latin typeface="Arial" charset="0"/>
                </a:rPr>
                <a:t>даними </a:t>
              </a:r>
            </a:p>
            <a:p>
              <a:pPr algn="ctr">
                <a:lnSpc>
                  <a:spcPct val="95000"/>
                </a:lnSpc>
              </a:pPr>
              <a:endParaRPr lang="uk-UA" sz="1600" dirty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6138" y="5481638"/>
              <a:ext cx="2022475" cy="974725"/>
            </a:xfrm>
            <a:prstGeom prst="rect">
              <a:avLst/>
            </a:prstGeom>
            <a:noFill/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448050" y="5545138"/>
              <a:ext cx="1822450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Перевірка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правопису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88275" y="4994275"/>
              <a:ext cx="2339975" cy="509588"/>
            </a:xfrm>
            <a:prstGeom prst="rect">
              <a:avLst/>
            </a:prstGeom>
            <a:noFill/>
          </p:spPr>
        </p:pic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7850188" y="5065713"/>
              <a:ext cx="2139950" cy="233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Макроси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88275" y="5481638"/>
              <a:ext cx="2339975" cy="974725"/>
            </a:xfrm>
            <a:prstGeom prst="rect">
              <a:avLst/>
            </a:prstGeom>
            <a:noFill/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7850188" y="5545138"/>
              <a:ext cx="2139950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Імпорт даних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з інших програм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70525" y="5481638"/>
              <a:ext cx="2024063" cy="974725"/>
            </a:xfrm>
            <a:prstGeom prst="rect">
              <a:avLst/>
            </a:prstGeom>
            <a:noFill/>
          </p:spPr>
        </p:pic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530850" y="5545138"/>
              <a:ext cx="1820863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Попередній </a:t>
              </a:r>
            </a:p>
            <a:p>
              <a:pPr algn="ctr">
                <a:lnSpc>
                  <a:spcPct val="95000"/>
                </a:lnSpc>
              </a:pPr>
              <a:r>
                <a:rPr lang="uk-UA" sz="1600" smtClean="0">
                  <a:solidFill>
                    <a:srgbClr val="FFFFFF"/>
                  </a:solidFill>
                  <a:latin typeface="Arial" charset="0"/>
                </a:rPr>
                <a:t>перегляд і друк</a:t>
              </a:r>
              <a:endParaRPr lang="uk-UA" sz="16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64025" y="3406775"/>
              <a:ext cx="23813" cy="488950"/>
            </a:xfrm>
            <a:prstGeom prst="rect">
              <a:avLst/>
            </a:prstGeom>
            <a:noFill/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08750" y="3406775"/>
              <a:ext cx="22225" cy="48895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57388" y="3163888"/>
              <a:ext cx="573087" cy="12700"/>
            </a:xfrm>
            <a:prstGeom prst="rect">
              <a:avLst/>
            </a:prstGeom>
            <a:noFill/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46275" y="3163888"/>
              <a:ext cx="22225" cy="731837"/>
            </a:xfrm>
            <a:prstGeom prst="rect">
              <a:avLst/>
            </a:prstGeom>
            <a:noFill/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91500" y="3163888"/>
              <a:ext cx="571500" cy="12700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751888" y="3163888"/>
              <a:ext cx="22225" cy="657225"/>
            </a:xfrm>
            <a:prstGeom prst="rect">
              <a:avLst/>
            </a:prstGeom>
            <a:noFill/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29525" y="3406775"/>
              <a:ext cx="22225" cy="2489200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629525" y="5883275"/>
              <a:ext cx="171450" cy="12700"/>
            </a:xfrm>
            <a:prstGeom prst="rect">
              <a:avLst/>
            </a:prstGeom>
            <a:noFill/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629525" y="5164138"/>
              <a:ext cx="171450" cy="12700"/>
            </a:xfrm>
            <a:prstGeom prst="rect">
              <a:avLst/>
            </a:prstGeom>
            <a:noFill/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86388" y="3406775"/>
              <a:ext cx="22225" cy="1525588"/>
            </a:xfrm>
            <a:prstGeom prst="rect">
              <a:avLst/>
            </a:prstGeom>
            <a:noFill/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91000" y="4921250"/>
              <a:ext cx="2498725" cy="22225"/>
            </a:xfrm>
            <a:prstGeom prst="rect">
              <a:avLst/>
            </a:prstGeom>
            <a:noFill/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191000" y="4921250"/>
              <a:ext cx="22225" cy="571500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667500" y="4921250"/>
              <a:ext cx="22225" cy="571500"/>
            </a:xfrm>
            <a:prstGeom prst="rect">
              <a:avLst/>
            </a:prstGeom>
            <a:noFill/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311525" y="3406775"/>
              <a:ext cx="23813" cy="1927225"/>
            </a:xfrm>
            <a:prstGeom prst="rect">
              <a:avLst/>
            </a:prstGeom>
            <a:noFill/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152775" y="5322888"/>
              <a:ext cx="171450" cy="22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Сфери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застосування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pc="300" dirty="0" err="1" smtClean="0">
                <a:solidFill>
                  <a:srgbClr val="002060"/>
                </a:solidFill>
              </a:rPr>
              <a:t>Розв</a:t>
            </a:r>
            <a:r>
              <a:rPr lang="en-US" b="1" spc="300" dirty="0" smtClean="0">
                <a:solidFill>
                  <a:srgbClr val="002060"/>
                </a:solidFill>
              </a:rPr>
              <a:t>’</a:t>
            </a:r>
            <a:r>
              <a:rPr lang="uk-UA" b="1" spc="300" dirty="0" err="1" smtClean="0">
                <a:solidFill>
                  <a:srgbClr val="002060"/>
                </a:solidFill>
              </a:rPr>
              <a:t>язування</a:t>
            </a:r>
            <a:r>
              <a:rPr lang="uk-UA" b="1" spc="300" dirty="0" smtClean="0">
                <a:solidFill>
                  <a:srgbClr val="002060"/>
                </a:solidFill>
              </a:rPr>
              <a:t> задач прикладного характеру</a:t>
            </a:r>
            <a:endParaRPr lang="ru-RU" b="1" spc="3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50070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pc="300" dirty="0" smtClean="0">
                <a:solidFill>
                  <a:srgbClr val="002060"/>
                </a:solidFill>
              </a:rPr>
              <a:t>Робота з базами даних</a:t>
            </a:r>
            <a:endParaRPr lang="ru-RU" b="1" spc="3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q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785926"/>
            <a:ext cx="5052536" cy="3445644"/>
          </a:xfrm>
          <a:prstGeom prst="rect">
            <a:avLst/>
          </a:prstGeom>
        </p:spPr>
      </p:pic>
      <p:pic>
        <p:nvPicPr>
          <p:cNvPr id="7" name="Рисунок 6" descr="q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429264"/>
            <a:ext cx="4895850" cy="12668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3152" cy="78581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Системи обробки табличної інформації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56" y="4786322"/>
            <a:ext cx="9043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Excel</a:t>
            </a:r>
            <a:r>
              <a:rPr lang="ru-RU" dirty="0">
                <a:latin typeface="+mj-lt"/>
              </a:rPr>
              <a:t> – </a:t>
            </a:r>
            <a:r>
              <a:rPr lang="uk-UA" dirty="0">
                <a:latin typeface="+mj-lt"/>
              </a:rPr>
              <a:t>це програмний продукт, який відноситься до категорії електронних </a:t>
            </a:r>
            <a:r>
              <a:rPr lang="uk-UA" dirty="0" smtClean="0">
                <a:latin typeface="+mj-lt"/>
              </a:rPr>
              <a:t>таблиць. </a:t>
            </a:r>
            <a:r>
              <a:rPr lang="uk-UA" dirty="0">
                <a:latin typeface="+mj-lt"/>
              </a:rPr>
              <a:t>Електронна таблиця – це інтерактивна комп’ютерна програма, яка складається з набору рядків та стовпців (рядки позначаються цифрами, а стовпці – латинськими буквами). Вони зображуються на екрані в спеціальному вікні, яке можна прокручувати (переглядати) вверх і вниз, вправо і вліво. Область, що знаходиться на перетині рядка і стовпця називається </a:t>
            </a:r>
            <a:r>
              <a:rPr lang="uk-UA" i="1" dirty="0">
                <a:latin typeface="+mj-lt"/>
              </a:rPr>
              <a:t>коміркою</a:t>
            </a:r>
            <a:r>
              <a:rPr lang="uk-UA" dirty="0">
                <a:latin typeface="+mj-lt"/>
              </a:rPr>
              <a:t> </a:t>
            </a:r>
            <a:r>
              <a:rPr lang="uk-UA" i="1" dirty="0">
                <a:latin typeface="+mj-lt"/>
              </a:rPr>
              <a:t>(клітинкою)</a:t>
            </a:r>
            <a:r>
              <a:rPr lang="uk-UA" dirty="0">
                <a:latin typeface="+mj-lt"/>
              </a:rPr>
              <a:t>.</a:t>
            </a:r>
          </a:p>
        </p:txBody>
      </p:sp>
      <p:pic>
        <p:nvPicPr>
          <p:cNvPr id="1026" name="Picture 2" descr="C:\Documents and Settings\Peter_S\Рабочий стол\SNAG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7688"/>
            <a:ext cx="8715436" cy="35657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315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Огляд інтерфейсу </a:t>
            </a:r>
            <a:r>
              <a:rPr lang="en-US" sz="4400" dirty="0" smtClean="0">
                <a:solidFill>
                  <a:srgbClr val="FF0000"/>
                </a:solidFill>
              </a:rPr>
              <a:t>Excel</a:t>
            </a:r>
            <a:endParaRPr lang="uk-UA" sz="4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Peter_S\Рабочий стол\SNAG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0564"/>
            <a:ext cx="8715436" cy="35657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43499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Комірки мають свої імена (або координати) і позначаються: </a:t>
            </a:r>
            <a:r>
              <a:rPr lang="uk-UA" b="1" dirty="0" smtClean="0"/>
              <a:t>А1</a:t>
            </a:r>
            <a:r>
              <a:rPr lang="uk-UA" dirty="0" smtClean="0"/>
              <a:t>,…, </a:t>
            </a:r>
            <a:r>
              <a:rPr lang="uk-UA" b="1" dirty="0" smtClean="0"/>
              <a:t>АD100</a:t>
            </a:r>
            <a:r>
              <a:rPr lang="uk-UA" dirty="0" smtClean="0"/>
              <a:t>,…, </a:t>
            </a:r>
            <a:r>
              <a:rPr lang="en-US" b="1" dirty="0" smtClean="0"/>
              <a:t>B</a:t>
            </a:r>
            <a:r>
              <a:rPr lang="uk-UA" b="1" dirty="0" smtClean="0"/>
              <a:t>1</a:t>
            </a:r>
            <a:r>
              <a:rPr lang="uk-UA" dirty="0" smtClean="0"/>
              <a:t>,…, </a:t>
            </a:r>
            <a:r>
              <a:rPr lang="en-US" b="1" dirty="0" smtClean="0"/>
              <a:t>BG</a:t>
            </a:r>
            <a:r>
              <a:rPr lang="uk-UA" b="1" dirty="0" smtClean="0"/>
              <a:t>12</a:t>
            </a:r>
            <a:r>
              <a:rPr lang="uk-UA" dirty="0" smtClean="0"/>
              <a:t>,…, </a:t>
            </a:r>
            <a:r>
              <a:rPr lang="uk-UA" b="1" dirty="0" smtClean="0"/>
              <a:t>С7</a:t>
            </a:r>
            <a:r>
              <a:rPr lang="uk-UA" dirty="0" smtClean="0"/>
              <a:t>,… і т.д. В комірці може знаходитись </a:t>
            </a:r>
            <a:r>
              <a:rPr lang="uk-UA" b="1" dirty="0" smtClean="0"/>
              <a:t>число</a:t>
            </a:r>
            <a:r>
              <a:rPr lang="uk-UA" dirty="0" smtClean="0"/>
              <a:t>, </a:t>
            </a:r>
            <a:r>
              <a:rPr lang="uk-UA" b="1" dirty="0" smtClean="0"/>
              <a:t>текст</a:t>
            </a:r>
            <a:r>
              <a:rPr lang="uk-UA" dirty="0" smtClean="0"/>
              <a:t> або </a:t>
            </a:r>
            <a:r>
              <a:rPr lang="uk-UA" b="1" dirty="0" smtClean="0"/>
              <a:t>формула</a:t>
            </a:r>
            <a:r>
              <a:rPr lang="uk-UA" dirty="0" smtClean="0"/>
              <a:t>, з допомогою якої виконуються обчислення, що відносяться до однієї чи кількох інших комірок. Комірки можна </a:t>
            </a:r>
            <a:r>
              <a:rPr lang="uk-UA" b="1" dirty="0" smtClean="0"/>
              <a:t>копіювати</a:t>
            </a:r>
            <a:r>
              <a:rPr lang="ru-RU" dirty="0" smtClean="0"/>
              <a:t>, </a:t>
            </a:r>
            <a:r>
              <a:rPr lang="uk-UA" b="1" dirty="0" smtClean="0"/>
              <a:t>переміщувати</a:t>
            </a:r>
            <a:r>
              <a:rPr lang="uk-UA" dirty="0" smtClean="0"/>
              <a:t> або </a:t>
            </a:r>
            <a:r>
              <a:rPr lang="uk-UA" b="1" dirty="0" smtClean="0"/>
              <a:t>змінювати</a:t>
            </a:r>
            <a:r>
              <a:rPr lang="uk-UA" dirty="0" smtClean="0"/>
              <a:t> в них записані дані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Огляд інтерфейсу </a:t>
            </a:r>
            <a:r>
              <a:rPr lang="en-US" sz="4400" dirty="0" smtClean="0">
                <a:solidFill>
                  <a:srgbClr val="FF0000"/>
                </a:solidFill>
              </a:rPr>
              <a:t>Excel</a:t>
            </a:r>
            <a:endParaRPr lang="uk-UA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Об’ємна звичайна гістограма"/>
          <p:cNvPicPr/>
          <p:nvPr/>
        </p:nvPicPr>
        <p:blipFill>
          <a:blip r:embed="rId2" cstate="print">
            <a:lum bright="-7000"/>
          </a:blip>
          <a:srcRect/>
          <a:stretch>
            <a:fillRect/>
          </a:stretch>
        </p:blipFill>
        <p:spPr bwMode="auto">
          <a:xfrm>
            <a:off x="928662" y="1340438"/>
            <a:ext cx="27860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б’ємна секторна діаграм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40438"/>
            <a:ext cx="317301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іаграма з областям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32074"/>
            <a:ext cx="247855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б’ємна лінійчата діаграм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015" y="3643314"/>
            <a:ext cx="256091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5774312"/>
            <a:ext cx="87868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b="1" dirty="0" smtClean="0">
                <a:latin typeface="Calibri" pitchFamily="34" charset="0"/>
              </a:rPr>
              <a:t>Окремі групи числових комірок можна використовувати для створення діаграм та карт</a:t>
            </a:r>
            <a:endParaRPr lang="uk-UA" sz="17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85725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Запуск табличного процесора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NAG-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7" y="1231803"/>
            <a:ext cx="4714906" cy="4394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78645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Табличний процесор можна завантажити з головного меню, виконавши команду: 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Пуск-Все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программы-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Microsoft Office-Microsoft Office Excel 2007</a:t>
            </a:r>
            <a:endParaRPr lang="uk-UA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Огляд інтерфейсу </a:t>
            </a:r>
            <a:r>
              <a:rPr lang="en-US" sz="4400" dirty="0" smtClean="0">
                <a:solidFill>
                  <a:srgbClr val="FF0000"/>
                </a:solidFill>
              </a:rPr>
              <a:t>Excel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12393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pc="100" dirty="0" smtClean="0">
                <a:solidFill>
                  <a:srgbClr val="0070C0"/>
                </a:solidFill>
                <a:latin typeface="Calibri" pitchFamily="34" charset="0"/>
              </a:rPr>
              <a:t>Після завантаження цієї програми екран має такий вигляд:</a:t>
            </a:r>
            <a:endParaRPr lang="uk-UA" b="1" spc="1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Рисунок 3" descr="SNAG-0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1485886"/>
            <a:ext cx="8286808" cy="294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581607"/>
            <a:ext cx="8858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Calibri" pitchFamily="34" charset="0"/>
              </a:rPr>
              <a:t>В </a:t>
            </a:r>
            <a:r>
              <a:rPr lang="uk-UA" sz="1600" b="1" dirty="0" smtClean="0">
                <a:latin typeface="Calibri" pitchFamily="34" charset="0"/>
              </a:rPr>
              <a:t>рядку заголовка</a:t>
            </a:r>
            <a:r>
              <a:rPr lang="uk-UA" sz="1600" dirty="0" smtClean="0">
                <a:latin typeface="Calibri" pitchFamily="34" charset="0"/>
              </a:rPr>
              <a:t> вказується назва прикладної програми (</a:t>
            </a:r>
            <a:r>
              <a:rPr lang="en-US" sz="1600" dirty="0" smtClean="0">
                <a:latin typeface="Calibri" pitchFamily="34" charset="0"/>
              </a:rPr>
              <a:t>Microsoft Excel</a:t>
            </a:r>
            <a:r>
              <a:rPr lang="uk-UA" sz="1600" dirty="0" smtClean="0">
                <a:latin typeface="Calibri" pitchFamily="34" charset="0"/>
              </a:rPr>
              <a:t>) та ім’я документа в активному вікні (Книга1). Тут же знаходяться деякі кнопки управління, які можна використовувати для зміни зовнішнього вигляду вікна.</a:t>
            </a:r>
          </a:p>
          <a:p>
            <a:pPr algn="just"/>
            <a:r>
              <a:rPr lang="uk-UA" sz="1600" b="1" dirty="0" smtClean="0">
                <a:latin typeface="Calibri" pitchFamily="34" charset="0"/>
              </a:rPr>
              <a:t>Кнопка «</a:t>
            </a:r>
            <a:r>
              <a:rPr lang="en-US" sz="1600" b="1" dirty="0" smtClean="0">
                <a:latin typeface="Calibri" pitchFamily="34" charset="0"/>
              </a:rPr>
              <a:t>Office</a:t>
            </a:r>
            <a:r>
              <a:rPr lang="uk-UA" sz="1600" b="1" dirty="0" smtClean="0">
                <a:latin typeface="Calibri" pitchFamily="34" charset="0"/>
              </a:rPr>
              <a:t>»</a:t>
            </a:r>
            <a:r>
              <a:rPr lang="uk-UA" sz="1600" dirty="0" smtClean="0">
                <a:latin typeface="Calibri" pitchFamily="34" charset="0"/>
              </a:rPr>
              <a:t> містить команди для роботи з файлами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створити, відкрити, зберегти і таке інше</a:t>
            </a:r>
            <a:r>
              <a:rPr lang="ru-RU" sz="1600" dirty="0" smtClean="0">
                <a:latin typeface="Calibri" pitchFamily="34" charset="0"/>
              </a:rPr>
              <a:t>)</a:t>
            </a:r>
            <a:r>
              <a:rPr lang="uk-UA" sz="16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uk-UA" sz="1600" dirty="0" smtClean="0">
                <a:latin typeface="Calibri" pitchFamily="34" charset="0"/>
              </a:rPr>
              <a:t>На </a:t>
            </a:r>
            <a:r>
              <a:rPr lang="uk-UA" sz="1600" b="1" dirty="0" smtClean="0">
                <a:latin typeface="Calibri" pitchFamily="34" charset="0"/>
              </a:rPr>
              <a:t>панелях інструментів</a:t>
            </a:r>
            <a:r>
              <a:rPr lang="uk-UA" sz="1600" dirty="0" smtClean="0">
                <a:latin typeface="Calibri" pitchFamily="34" charset="0"/>
              </a:rPr>
              <a:t> знаходяться кнопки, натискання на які дозволить виконати відповідну команду </a:t>
            </a:r>
            <a:r>
              <a:rPr lang="en-US" sz="1600" dirty="0" smtClean="0">
                <a:latin typeface="Calibri" pitchFamily="34" charset="0"/>
              </a:rPr>
              <a:t>Excel</a:t>
            </a:r>
            <a:r>
              <a:rPr lang="ru-RU" sz="1600" dirty="0" smtClean="0">
                <a:latin typeface="Calibri" pitchFamily="34" charset="0"/>
              </a:rPr>
              <a:t>.</a:t>
            </a:r>
            <a:endParaRPr lang="uk-UA" sz="1600" dirty="0" smtClean="0">
              <a:latin typeface="Calibri" pitchFamily="34" charset="0"/>
            </a:endParaRPr>
          </a:p>
          <a:p>
            <a:pPr algn="just"/>
            <a:r>
              <a:rPr lang="uk-UA" sz="1600" dirty="0" smtClean="0">
                <a:latin typeface="Calibri" pitchFamily="34" charset="0"/>
              </a:rPr>
              <a:t>При введенні даних в комірку її вміст з</a:t>
            </a:r>
            <a:r>
              <a:rPr lang="ru-RU" sz="1600" dirty="0" smtClean="0">
                <a:latin typeface="Calibri" pitchFamily="34" charset="0"/>
              </a:rPr>
              <a:t>’</a:t>
            </a:r>
            <a:r>
              <a:rPr lang="uk-UA" sz="1600" dirty="0" smtClean="0">
                <a:latin typeface="Calibri" pitchFamily="34" charset="0"/>
              </a:rPr>
              <a:t>являється в </a:t>
            </a:r>
            <a:r>
              <a:rPr lang="uk-UA" sz="1600" b="1" dirty="0" smtClean="0">
                <a:latin typeface="Calibri" pitchFamily="34" charset="0"/>
              </a:rPr>
              <a:t>рядку формул</a:t>
            </a:r>
            <a:r>
              <a:rPr lang="uk-UA" sz="16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uk-UA" sz="1600" dirty="0" smtClean="0">
                <a:latin typeface="Calibri" pitchFamily="34" charset="0"/>
              </a:rPr>
              <a:t>В </a:t>
            </a:r>
            <a:r>
              <a:rPr lang="uk-UA" sz="1600" b="1" dirty="0" smtClean="0">
                <a:latin typeface="Calibri" pitchFamily="34" charset="0"/>
              </a:rPr>
              <a:t>полі імені</a:t>
            </a:r>
            <a:r>
              <a:rPr lang="uk-UA" sz="1600" dirty="0" smtClean="0">
                <a:latin typeface="Calibri" pitchFamily="34" charset="0"/>
              </a:rPr>
              <a:t> вказується ім’я (або адреса) активної комірки.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637</TotalTime>
  <Words>1483</Words>
  <Application>Microsoft Office PowerPoint</Application>
  <PresentationFormat>Экран (4:3)</PresentationFormat>
  <Paragraphs>131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Валка</vt:lpstr>
      <vt:lpstr>Системи обробки табличної інформації</vt:lpstr>
      <vt:lpstr>ХТО СТВОРИВ ЕЛЕКТРОННІ ТАБЛИЦІ</vt:lpstr>
      <vt:lpstr>Системи обробки табличної інформації</vt:lpstr>
      <vt:lpstr>Сфери застосування</vt:lpstr>
      <vt:lpstr>Системи обробки табличної інформації</vt:lpstr>
      <vt:lpstr>Огляд інтерфейсу Excel</vt:lpstr>
      <vt:lpstr>Огляд інтерфейсу Excel</vt:lpstr>
      <vt:lpstr>Запуск табличного процесора</vt:lpstr>
      <vt:lpstr>Огляд інтерфейсу Excel</vt:lpstr>
      <vt:lpstr>Слайд 10</vt:lpstr>
      <vt:lpstr>Введення та редагування даних</vt:lpstr>
      <vt:lpstr>Введення та редагування даних</vt:lpstr>
      <vt:lpstr>Введення та редагування даних</vt:lpstr>
      <vt:lpstr>Слайд 14</vt:lpstr>
      <vt:lpstr>Слайд 15</vt:lpstr>
      <vt:lpstr>Слайд 16</vt:lpstr>
      <vt:lpstr>Введення даних до таблиць</vt:lpstr>
      <vt:lpstr>запитання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Системи обробки табличної інформації</dc:title>
  <dc:creator>Peter</dc:creator>
  <cp:lastModifiedBy>Admin</cp:lastModifiedBy>
  <cp:revision>86</cp:revision>
  <dcterms:created xsi:type="dcterms:W3CDTF">2011-10-10T17:09:36Z</dcterms:created>
  <dcterms:modified xsi:type="dcterms:W3CDTF">2013-04-30T21:13:39Z</dcterms:modified>
</cp:coreProperties>
</file>